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92" r:id="rId3"/>
    <p:sldId id="258" r:id="rId4"/>
    <p:sldId id="331" r:id="rId5"/>
    <p:sldId id="296" r:id="rId6"/>
    <p:sldId id="330" r:id="rId7"/>
    <p:sldId id="307" r:id="rId8"/>
    <p:sldId id="315" r:id="rId9"/>
    <p:sldId id="334" r:id="rId10"/>
    <p:sldId id="310" r:id="rId11"/>
    <p:sldId id="316" r:id="rId12"/>
    <p:sldId id="308" r:id="rId13"/>
    <p:sldId id="317" r:id="rId14"/>
    <p:sldId id="312" r:id="rId15"/>
    <p:sldId id="318" r:id="rId16"/>
    <p:sldId id="306" r:id="rId17"/>
    <p:sldId id="319" r:id="rId18"/>
    <p:sldId id="297" r:id="rId19"/>
    <p:sldId id="329" r:id="rId20"/>
    <p:sldId id="299" r:id="rId21"/>
    <p:sldId id="322" r:id="rId22"/>
    <p:sldId id="302" r:id="rId23"/>
    <p:sldId id="259" r:id="rId24"/>
    <p:sldId id="325" r:id="rId25"/>
    <p:sldId id="333" r:id="rId26"/>
    <p:sldId id="260" r:id="rId27"/>
    <p:sldId id="275" r:id="rId28"/>
    <p:sldId id="276" r:id="rId29"/>
    <p:sldId id="277" r:id="rId30"/>
    <p:sldId id="278" r:id="rId31"/>
    <p:sldId id="285" r:id="rId32"/>
    <p:sldId id="284" r:id="rId33"/>
    <p:sldId id="283" r:id="rId34"/>
    <p:sldId id="290" r:id="rId35"/>
    <p:sldId id="293" r:id="rId36"/>
    <p:sldId id="332" r:id="rId3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EA0DC"/>
    <a:srgbClr val="FF89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943" autoAdjust="0"/>
  </p:normalViewPr>
  <p:slideViewPr>
    <p:cSldViewPr>
      <p:cViewPr varScale="1">
        <p:scale>
          <a:sx n="62" d="100"/>
          <a:sy n="62" d="100"/>
        </p:scale>
        <p:origin x="-1584" y="-9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3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17C63D-46A4-4A29-AD61-1EC75A58B35D}" type="datetimeFigureOut">
              <a:rPr lang="en-GB" smtClean="0"/>
              <a:pPr/>
              <a:t>06/02/2018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0B856A-5620-4428-AE2F-FE8E3E4CBBB0}" type="slidenum">
              <a:rPr lang="en-GB" smtClean="0"/>
              <a:pPr/>
              <a:t>‹#›</a:t>
            </a:fld>
            <a:endParaRPr lang="en-GB"/>
          </a:p>
        </p:txBody>
      </p:sp>
    </p:spTree>
    <p:extLst>
      <p:ext uri="{BB962C8B-B14F-4D97-AF65-F5344CB8AC3E}">
        <p14:creationId xmlns:p14="http://schemas.microsoft.com/office/powerpoint/2010/main" xmlns="" val="3858723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92AF12-4DA4-4EB4-8D68-380796CBE64E}" type="datetimeFigureOut">
              <a:rPr lang="sl-SI" smtClean="0"/>
              <a:pPr/>
              <a:t>6. 02. 2018</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953EF-50F6-49DD-A3A5-F1392C0AAB58}" type="slidenum">
              <a:rPr lang="sl-SI" smtClean="0"/>
              <a:pPr/>
              <a:t>‹#›</a:t>
            </a:fld>
            <a:endParaRPr lang="sl-SI"/>
          </a:p>
        </p:txBody>
      </p:sp>
    </p:spTree>
    <p:extLst>
      <p:ext uri="{BB962C8B-B14F-4D97-AF65-F5344CB8AC3E}">
        <p14:creationId xmlns:p14="http://schemas.microsoft.com/office/powerpoint/2010/main" xmlns="" val="263099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fontAlgn="base">
              <a:spcBef>
                <a:spcPct val="0"/>
              </a:spcBef>
              <a:spcAft>
                <a:spcPct val="0"/>
              </a:spcAft>
            </a:pPr>
            <a:fld id="{0148E69F-155D-4B75-AB27-88173BA2D3E6}" type="slidenum">
              <a:rPr lang="sl-SI" altLang="sl-SI">
                <a:solidFill>
                  <a:prstClr val="black"/>
                </a:solidFill>
                <a:cs typeface="Arial" charset="0"/>
              </a:rPr>
              <a:pPr algn="r" fontAlgn="base">
                <a:spcBef>
                  <a:spcPct val="0"/>
                </a:spcBef>
                <a:spcAft>
                  <a:spcPct val="0"/>
                </a:spcAft>
              </a:pPr>
              <a:t>1</a:t>
            </a:fld>
            <a:endParaRPr lang="sl-SI" altLang="sl-SI">
              <a:solidFill>
                <a:prstClr val="black"/>
              </a:solidFill>
              <a:cs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lnSpc>
                <a:spcPct val="150000"/>
              </a:lnSpc>
              <a:spcAft>
                <a:spcPts val="0"/>
              </a:spcAft>
            </a:pPr>
            <a:r>
              <a:rPr lang="sl-SI" sz="1200" kern="1200" dirty="0" smtClean="0">
                <a:solidFill>
                  <a:srgbClr val="000000"/>
                </a:solidFill>
                <a:effectLst/>
                <a:latin typeface="Tahoma"/>
                <a:ea typeface="MS Mincho"/>
              </a:rPr>
              <a:t>Kviz je sestavljen iz 14 vprašanj (v obliki </a:t>
            </a:r>
            <a:r>
              <a:rPr lang="sl-SI" sz="1200" kern="1200" dirty="0" err="1" smtClean="0">
                <a:solidFill>
                  <a:srgbClr val="000000"/>
                </a:solidFill>
                <a:effectLst/>
                <a:latin typeface="Tahoma"/>
                <a:ea typeface="MS Mincho"/>
              </a:rPr>
              <a:t>ptt</a:t>
            </a:r>
            <a:r>
              <a:rPr lang="sl-SI" sz="1200" kern="1200" dirty="0" smtClean="0">
                <a:solidFill>
                  <a:srgbClr val="000000"/>
                </a:solidFill>
                <a:effectLst/>
                <a:latin typeface="Tahoma"/>
                <a:ea typeface="MS Mincho"/>
              </a:rPr>
              <a:t> prezentacije). Kviz se reši s skupnimi močmi, tako da izvajalec (učitelj/učiteljica) prebira vprašanje za vprašanjem ter možne odgovore, otroci pa izberejo pravilen odgovor na vprašanje. Vsakemu vprašanju sledi še dodatno pojasnilo, nasvet oz. namig v zvezi s tematiko vprašanja. Dodatno pojasnilo lahko prebere izvajalec ali kateri izmed učencev. Izvajalec, če je potrebno, še dodatno pojasni namig. </a:t>
            </a:r>
            <a:endParaRPr lang="sl-SI" sz="1200" dirty="0" smtClean="0">
              <a:effectLst/>
              <a:latin typeface="Times New Roman"/>
              <a:ea typeface="Times New Roman"/>
            </a:endParaRPr>
          </a:p>
          <a:p>
            <a:pPr eaLnBrk="1" hangingPunct="1"/>
            <a:endParaRPr lang="en-US" altLang="sl-SI"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4953EF-50F6-49DD-A3A5-F1392C0AAB58}" type="slidenum">
              <a:rPr lang="sl-SI" smtClean="0"/>
              <a:pPr/>
              <a:t>4</a:t>
            </a:fld>
            <a:endParaRPr lang="sl-SI"/>
          </a:p>
        </p:txBody>
      </p:sp>
    </p:spTree>
    <p:extLst>
      <p:ext uri="{BB962C8B-B14F-4D97-AF65-F5344CB8AC3E}">
        <p14:creationId xmlns:p14="http://schemas.microsoft.com/office/powerpoint/2010/main" xmlns="" val="163104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D94953EF-50F6-49DD-A3A5-F1392C0AAB58}" type="slidenum">
              <a:rPr lang="sl-SI" smtClean="0"/>
              <a:pPr/>
              <a:t>10</a:t>
            </a:fld>
            <a:endParaRPr lang="sl-SI"/>
          </a:p>
        </p:txBody>
      </p:sp>
    </p:spTree>
    <p:extLst>
      <p:ext uri="{BB962C8B-B14F-4D97-AF65-F5344CB8AC3E}">
        <p14:creationId xmlns:p14="http://schemas.microsoft.com/office/powerpoint/2010/main" xmlns="" val="310869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15FE7014-391C-4529-816C-C5DEB3C8E0D9}" type="datetimeFigureOut">
              <a:rPr lang="sl-SI" smtClean="0"/>
              <a:pPr/>
              <a:t>6. 02. 2018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194246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15FE7014-391C-4529-816C-C5DEB3C8E0D9}" type="datetimeFigureOut">
              <a:rPr lang="sl-SI" smtClean="0"/>
              <a:pPr/>
              <a:t>6. 02. 2018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153055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15FE7014-391C-4529-816C-C5DEB3C8E0D9}" type="datetimeFigureOut">
              <a:rPr lang="sl-SI" smtClean="0"/>
              <a:pPr/>
              <a:t>6. 02. 2018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72689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l-S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E96E31-ABD9-4D95-9D00-16E2F5D14A9D}" type="slidenum">
              <a:rPr lang="sl-SI">
                <a:solidFill>
                  <a:srgbClr val="000000"/>
                </a:solidFill>
              </a:rPr>
              <a:pPr>
                <a:defRPr/>
              </a:pPr>
              <a:t>‹#›</a:t>
            </a:fld>
            <a:endParaRPr lang="sl-SI">
              <a:solidFill>
                <a:srgbClr val="000000"/>
              </a:solidFill>
            </a:endParaRPr>
          </a:p>
        </p:txBody>
      </p:sp>
    </p:spTree>
    <p:extLst>
      <p:ext uri="{BB962C8B-B14F-4D97-AF65-F5344CB8AC3E}">
        <p14:creationId xmlns:p14="http://schemas.microsoft.com/office/powerpoint/2010/main" xmlns="" val="922845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l-S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304EA-54B2-471F-964A-E7CB66FC0A7B}" type="slidenum">
              <a:rPr lang="sl-SI">
                <a:solidFill>
                  <a:srgbClr val="000000"/>
                </a:solidFill>
              </a:rPr>
              <a:pPr>
                <a:defRPr/>
              </a:pPr>
              <a:t>‹#›</a:t>
            </a:fld>
            <a:endParaRPr lang="sl-SI">
              <a:solidFill>
                <a:srgbClr val="000000"/>
              </a:solidFill>
            </a:endParaRPr>
          </a:p>
        </p:txBody>
      </p:sp>
    </p:spTree>
    <p:extLst>
      <p:ext uri="{BB962C8B-B14F-4D97-AF65-F5344CB8AC3E}">
        <p14:creationId xmlns:p14="http://schemas.microsoft.com/office/powerpoint/2010/main" xmlns="" val="1482830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sl-S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l-S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5CCB2C-9FDD-4D52-B6CA-B043092E4EB3}" type="slidenum">
              <a:rPr lang="sl-SI">
                <a:solidFill>
                  <a:srgbClr val="000000"/>
                </a:solidFill>
              </a:rPr>
              <a:pPr>
                <a:defRPr/>
              </a:pPr>
              <a:t>‹#›</a:t>
            </a:fld>
            <a:endParaRPr lang="sl-SI">
              <a:solidFill>
                <a:srgbClr val="000000"/>
              </a:solidFill>
            </a:endParaRPr>
          </a:p>
        </p:txBody>
      </p:sp>
    </p:spTree>
    <p:extLst>
      <p:ext uri="{BB962C8B-B14F-4D97-AF65-F5344CB8AC3E}">
        <p14:creationId xmlns:p14="http://schemas.microsoft.com/office/powerpoint/2010/main" xmlns="" val="3082540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sl-S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l-S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ABECE-BAEC-4444-886B-E9F6F25107B8}" type="slidenum">
              <a:rPr lang="sl-SI">
                <a:solidFill>
                  <a:srgbClr val="000000"/>
                </a:solidFill>
              </a:rPr>
              <a:pPr>
                <a:defRPr/>
              </a:pPr>
              <a:t>‹#›</a:t>
            </a:fld>
            <a:endParaRPr lang="sl-SI">
              <a:solidFill>
                <a:srgbClr val="000000"/>
              </a:solidFill>
            </a:endParaRPr>
          </a:p>
        </p:txBody>
      </p:sp>
    </p:spTree>
    <p:extLst>
      <p:ext uri="{BB962C8B-B14F-4D97-AF65-F5344CB8AC3E}">
        <p14:creationId xmlns:p14="http://schemas.microsoft.com/office/powerpoint/2010/main" xmlns="" val="3728751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sl-SI">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l-SI">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96425A-986F-44A0-AAEC-EF31DA1BA663}" type="slidenum">
              <a:rPr lang="sl-SI">
                <a:solidFill>
                  <a:srgbClr val="000000"/>
                </a:solidFill>
              </a:rPr>
              <a:pPr>
                <a:defRPr/>
              </a:pPr>
              <a:t>‹#›</a:t>
            </a:fld>
            <a:endParaRPr lang="sl-SI">
              <a:solidFill>
                <a:srgbClr val="000000"/>
              </a:solidFill>
            </a:endParaRPr>
          </a:p>
        </p:txBody>
      </p:sp>
    </p:spTree>
    <p:extLst>
      <p:ext uri="{BB962C8B-B14F-4D97-AF65-F5344CB8AC3E}">
        <p14:creationId xmlns:p14="http://schemas.microsoft.com/office/powerpoint/2010/main" xmlns="" val="3998469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sl-SI">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l-SI">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667EDE-2C77-453F-96D7-343554C79A91}" type="slidenum">
              <a:rPr lang="sl-SI">
                <a:solidFill>
                  <a:srgbClr val="000000"/>
                </a:solidFill>
              </a:rPr>
              <a:pPr>
                <a:defRPr/>
              </a:pPr>
              <a:t>‹#›</a:t>
            </a:fld>
            <a:endParaRPr lang="sl-SI">
              <a:solidFill>
                <a:srgbClr val="000000"/>
              </a:solidFill>
            </a:endParaRPr>
          </a:p>
        </p:txBody>
      </p:sp>
    </p:spTree>
    <p:extLst>
      <p:ext uri="{BB962C8B-B14F-4D97-AF65-F5344CB8AC3E}">
        <p14:creationId xmlns:p14="http://schemas.microsoft.com/office/powerpoint/2010/main" xmlns="" val="1295556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l-SI">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l-SI">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FED71B-1A6D-4493-B04B-2F0E6204B26C}" type="slidenum">
              <a:rPr lang="sl-SI">
                <a:solidFill>
                  <a:srgbClr val="000000"/>
                </a:solidFill>
              </a:rPr>
              <a:pPr>
                <a:defRPr/>
              </a:pPr>
              <a:t>‹#›</a:t>
            </a:fld>
            <a:endParaRPr lang="sl-SI">
              <a:solidFill>
                <a:srgbClr val="000000"/>
              </a:solidFill>
            </a:endParaRPr>
          </a:p>
        </p:txBody>
      </p:sp>
    </p:spTree>
    <p:extLst>
      <p:ext uri="{BB962C8B-B14F-4D97-AF65-F5344CB8AC3E}">
        <p14:creationId xmlns:p14="http://schemas.microsoft.com/office/powerpoint/2010/main" xmlns="" val="4275485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l-S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l-S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E43132-0656-4738-800C-EB94AFDACD2F}" type="slidenum">
              <a:rPr lang="sl-SI">
                <a:solidFill>
                  <a:srgbClr val="000000"/>
                </a:solidFill>
              </a:rPr>
              <a:pPr>
                <a:defRPr/>
              </a:pPr>
              <a:t>‹#›</a:t>
            </a:fld>
            <a:endParaRPr lang="sl-SI">
              <a:solidFill>
                <a:srgbClr val="000000"/>
              </a:solidFill>
            </a:endParaRPr>
          </a:p>
        </p:txBody>
      </p:sp>
    </p:spTree>
    <p:extLst>
      <p:ext uri="{BB962C8B-B14F-4D97-AF65-F5344CB8AC3E}">
        <p14:creationId xmlns:p14="http://schemas.microsoft.com/office/powerpoint/2010/main" xmlns="" val="144102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A0DC"/>
                </a:solidFill>
              </a:defRPr>
            </a:lvl1pPr>
          </a:lstStyle>
          <a:p>
            <a:r>
              <a:rPr lang="en-US" dirty="0" smtClean="0"/>
              <a:t>Click to edit Master title style</a:t>
            </a:r>
            <a:endParaRPr lang="sl-SI"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15FE7014-391C-4529-816C-C5DEB3C8E0D9}" type="datetimeFigureOut">
              <a:rPr lang="sl-SI" smtClean="0"/>
              <a:pPr/>
              <a:t>6. 02. 2018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37873615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l-SI">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l-SI">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F64B6F-C327-47A0-A231-2C449107ED0C}" type="slidenum">
              <a:rPr lang="sl-SI">
                <a:solidFill>
                  <a:srgbClr val="000000"/>
                </a:solidFill>
              </a:rPr>
              <a:pPr>
                <a:defRPr/>
              </a:pPr>
              <a:t>‹#›</a:t>
            </a:fld>
            <a:endParaRPr lang="sl-SI">
              <a:solidFill>
                <a:srgbClr val="000000"/>
              </a:solidFill>
            </a:endParaRPr>
          </a:p>
        </p:txBody>
      </p:sp>
    </p:spTree>
    <p:extLst>
      <p:ext uri="{BB962C8B-B14F-4D97-AF65-F5344CB8AC3E}">
        <p14:creationId xmlns:p14="http://schemas.microsoft.com/office/powerpoint/2010/main" xmlns="" val="3806178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l-S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225E1F-A39F-435C-9531-30690FD64AEC}" type="slidenum">
              <a:rPr lang="sl-SI">
                <a:solidFill>
                  <a:srgbClr val="000000"/>
                </a:solidFill>
              </a:rPr>
              <a:pPr>
                <a:defRPr/>
              </a:pPr>
              <a:t>‹#›</a:t>
            </a:fld>
            <a:endParaRPr lang="sl-SI">
              <a:solidFill>
                <a:srgbClr val="000000"/>
              </a:solidFill>
            </a:endParaRPr>
          </a:p>
        </p:txBody>
      </p:sp>
    </p:spTree>
    <p:extLst>
      <p:ext uri="{BB962C8B-B14F-4D97-AF65-F5344CB8AC3E}">
        <p14:creationId xmlns:p14="http://schemas.microsoft.com/office/powerpoint/2010/main" xmlns="" val="3972811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l-SI">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F76344-3EF2-4052-A569-428B06C51989}" type="slidenum">
              <a:rPr lang="sl-SI">
                <a:solidFill>
                  <a:srgbClr val="000000"/>
                </a:solidFill>
              </a:rPr>
              <a:pPr>
                <a:defRPr/>
              </a:pPr>
              <a:t>‹#›</a:t>
            </a:fld>
            <a:endParaRPr lang="sl-SI">
              <a:solidFill>
                <a:srgbClr val="000000"/>
              </a:solidFill>
            </a:endParaRPr>
          </a:p>
        </p:txBody>
      </p:sp>
    </p:spTree>
    <p:extLst>
      <p:ext uri="{BB962C8B-B14F-4D97-AF65-F5344CB8AC3E}">
        <p14:creationId xmlns:p14="http://schemas.microsoft.com/office/powerpoint/2010/main" xmlns="" val="162925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E7014-391C-4529-816C-C5DEB3C8E0D9}" type="datetimeFigureOut">
              <a:rPr lang="sl-SI" smtClean="0"/>
              <a:pPr/>
              <a:t>6. 02. 2018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176748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A0DC"/>
                </a:solidFill>
              </a:defRPr>
            </a:lvl1pPr>
          </a:lstStyle>
          <a:p>
            <a:r>
              <a:rPr lang="en-US" dirty="0" smtClean="0"/>
              <a:t>Click to edit Master title style</a:t>
            </a:r>
            <a:endParaRPr lang="sl-SI"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15FE7014-391C-4529-816C-C5DEB3C8E0D9}" type="datetimeFigureOut">
              <a:rPr lang="sl-SI" smtClean="0"/>
              <a:pPr/>
              <a:t>6. 02. 2018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4019771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A0DC"/>
                </a:solidFill>
              </a:defRPr>
            </a:lvl1pPr>
          </a:lstStyle>
          <a:p>
            <a:r>
              <a:rPr lang="en-US" dirty="0" smtClean="0"/>
              <a:t>Click to edit Master title style</a:t>
            </a:r>
            <a:endParaRPr lang="sl-SI"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15FE7014-391C-4529-816C-C5DEB3C8E0D9}" type="datetimeFigureOut">
              <a:rPr lang="sl-SI" smtClean="0"/>
              <a:pPr/>
              <a:t>6. 02. 2018</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24535885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A0DC"/>
                </a:solidFill>
              </a:defRPr>
            </a:lvl1pPr>
          </a:lstStyle>
          <a:p>
            <a:r>
              <a:rPr lang="en-US" dirty="0" smtClean="0"/>
              <a:t>Click to edit Master title style</a:t>
            </a:r>
            <a:endParaRPr lang="sl-SI" dirty="0"/>
          </a:p>
        </p:txBody>
      </p:sp>
      <p:sp>
        <p:nvSpPr>
          <p:cNvPr id="3" name="Date Placeholder 2"/>
          <p:cNvSpPr>
            <a:spLocks noGrp="1"/>
          </p:cNvSpPr>
          <p:nvPr>
            <p:ph type="dt" sz="half" idx="10"/>
          </p:nvPr>
        </p:nvSpPr>
        <p:spPr/>
        <p:txBody>
          <a:bodyPr/>
          <a:lstStyle/>
          <a:p>
            <a:fld id="{15FE7014-391C-4529-816C-C5DEB3C8E0D9}" type="datetimeFigureOut">
              <a:rPr lang="sl-SI" smtClean="0"/>
              <a:pPr/>
              <a:t>6. 02. 2018</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30641474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E7014-391C-4529-816C-C5DEB3C8E0D9}" type="datetimeFigureOut">
              <a:rPr lang="sl-SI" smtClean="0"/>
              <a:pPr/>
              <a:t>6. 02. 2018</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182499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E7014-391C-4529-816C-C5DEB3C8E0D9}" type="datetimeFigureOut">
              <a:rPr lang="sl-SI" smtClean="0"/>
              <a:pPr/>
              <a:t>6. 02. 2018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346527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E7014-391C-4529-816C-C5DEB3C8E0D9}" type="datetimeFigureOut">
              <a:rPr lang="sl-SI" smtClean="0"/>
              <a:pPr/>
              <a:t>6. 02. 2018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409817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E7014-391C-4529-816C-C5DEB3C8E0D9}" type="datetimeFigureOut">
              <a:rPr lang="sl-SI" smtClean="0"/>
              <a:pPr/>
              <a:t>6. 02. 2018</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A28C3-9955-4593-9C67-1D02701F5D32}" type="slidenum">
              <a:rPr lang="sl-SI" smtClean="0"/>
              <a:pPr/>
              <a:t>‹#›</a:t>
            </a:fld>
            <a:endParaRPr lang="sl-SI"/>
          </a:p>
        </p:txBody>
      </p:sp>
    </p:spTree>
    <p:extLst>
      <p:ext uri="{BB962C8B-B14F-4D97-AF65-F5344CB8AC3E}">
        <p14:creationId xmlns:p14="http://schemas.microsoft.com/office/powerpoint/2010/main" xmlns="" val="1357447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dirty="0" err="1" smtClean="0"/>
              <a:t>Click</a:t>
            </a:r>
            <a:r>
              <a:rPr lang="sl-SI" altLang="sl-SI" dirty="0" smtClean="0"/>
              <a:t> to </a:t>
            </a:r>
            <a:r>
              <a:rPr lang="sl-SI" altLang="sl-SI" dirty="0" err="1" smtClean="0"/>
              <a:t>edit</a:t>
            </a:r>
            <a:r>
              <a:rPr lang="sl-SI" altLang="sl-SI" dirty="0" smtClean="0"/>
              <a:t> </a:t>
            </a:r>
            <a:r>
              <a:rPr lang="sl-SI" altLang="sl-SI" dirty="0" err="1" smtClean="0"/>
              <a:t>Master</a:t>
            </a:r>
            <a:r>
              <a:rPr lang="sl-SI" altLang="sl-SI" dirty="0" smtClean="0"/>
              <a:t> </a:t>
            </a:r>
            <a:r>
              <a:rPr lang="sl-SI" altLang="sl-SI" dirty="0" err="1" smtClean="0"/>
              <a:t>title</a:t>
            </a:r>
            <a:r>
              <a:rPr lang="sl-SI" altLang="sl-SI" dirty="0" smtClean="0"/>
              <a:t> </a:t>
            </a:r>
            <a:r>
              <a:rPr lang="sl-SI" altLang="sl-SI" dirty="0" err="1" smtClean="0"/>
              <a:t>style</a:t>
            </a:r>
            <a:endParaRPr lang="sl-SI" altLang="sl-SI"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smtClean="0"/>
              <a:t>Click to edit Master text styles</a:t>
            </a:r>
          </a:p>
          <a:p>
            <a:pPr lvl="1"/>
            <a:r>
              <a:rPr lang="sl-SI" altLang="sl-SI" smtClean="0"/>
              <a:t>Second level</a:t>
            </a:r>
          </a:p>
          <a:p>
            <a:pPr lvl="2"/>
            <a:r>
              <a:rPr lang="sl-SI" altLang="sl-SI" smtClean="0"/>
              <a:t>Third level</a:t>
            </a:r>
          </a:p>
          <a:p>
            <a:pPr lvl="3"/>
            <a:r>
              <a:rPr lang="sl-SI" altLang="sl-SI" smtClean="0"/>
              <a:t>Fourth level</a:t>
            </a:r>
          </a:p>
          <a:p>
            <a:pPr lvl="4"/>
            <a:r>
              <a:rPr lang="sl-SI" altLang="sl-SI"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sl-SI">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sl-SI">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3CBC5194-8E23-49FD-9493-EAD3A789DD42}" type="slidenum">
              <a:rPr lang="sl-SI">
                <a:solidFill>
                  <a:srgbClr val="000000"/>
                </a:solidFill>
              </a:rPr>
              <a:pPr fontAlgn="base">
                <a:spcBef>
                  <a:spcPct val="0"/>
                </a:spcBef>
                <a:spcAft>
                  <a:spcPct val="0"/>
                </a:spcAft>
                <a:defRPr/>
              </a:pPr>
              <a:t>‹#›</a:t>
            </a:fld>
            <a:endParaRPr lang="sl-SI">
              <a:solidFill>
                <a:srgbClr val="000000"/>
              </a:solidFill>
            </a:endParaRPr>
          </a:p>
        </p:txBody>
      </p:sp>
    </p:spTree>
    <p:extLst>
      <p:ext uri="{BB962C8B-B14F-4D97-AF65-F5344CB8AC3E}">
        <p14:creationId xmlns:p14="http://schemas.microsoft.com/office/powerpoint/2010/main" xmlns="" val="1047194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1EA0DC"/>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HTbD_sZZHI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10" descr="safe_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6674" y="188640"/>
            <a:ext cx="2130652" cy="90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6" name="Rectangle 2"/>
          <p:cNvSpPr>
            <a:spLocks noGrp="1" noChangeArrowheads="1"/>
          </p:cNvSpPr>
          <p:nvPr>
            <p:ph type="ctrTitle" idx="4294967295"/>
          </p:nvPr>
        </p:nvSpPr>
        <p:spPr>
          <a:xfrm>
            <a:off x="90947" y="1268760"/>
            <a:ext cx="8962106" cy="4527449"/>
          </a:xfrm>
        </p:spPr>
        <p:txBody>
          <a:bodyPr/>
          <a:lstStyle/>
          <a:p>
            <a:pPr eaLnBrk="1" hangingPunct="1">
              <a:defRPr/>
            </a:pPr>
            <a:r>
              <a:rPr lang="sl-SI" sz="8000" b="1" dirty="0" smtClean="0">
                <a:solidFill>
                  <a:srgbClr val="1EA0DC"/>
                </a:solidFill>
                <a:effectLst>
                  <a:outerShdw blurRad="38100" dist="38100" dir="2700000" algn="tl">
                    <a:srgbClr val="C0C0C0"/>
                  </a:outerShdw>
                </a:effectLst>
                <a:latin typeface="Calibri" pitchFamily="34" charset="0"/>
              </a:rPr>
              <a:t>  KVIZ O OBNAŠANJU NA INTERNETU</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8000" y="5805264"/>
            <a:ext cx="8568000" cy="77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0263641"/>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56" y="404665"/>
            <a:ext cx="8964488" cy="432048"/>
          </a:xfrm>
        </p:spPr>
        <p:txBody>
          <a:bodyPr>
            <a:noAutofit/>
          </a:bodyPr>
          <a:lstStyle/>
          <a:p>
            <a:pPr lvl="0" fontAlgn="base">
              <a:lnSpc>
                <a:spcPct val="90000"/>
              </a:lnSpc>
              <a:spcAft>
                <a:spcPct val="0"/>
              </a:spcAft>
              <a:buBlip>
                <a:blip r:embed="rId3"/>
              </a:buBlip>
            </a:pPr>
            <a:r>
              <a:rPr lang="sl-SI" altLang="ja-JP" sz="2800" b="1" kern="0" dirty="0" smtClean="0">
                <a:solidFill>
                  <a:srgbClr val="000000"/>
                </a:solidFill>
                <a:latin typeface="+mj-lt"/>
              </a:rPr>
              <a:t>Ne drži. </a:t>
            </a:r>
            <a:endParaRPr lang="sl-SI" sz="2800" b="1" dirty="0" smtClean="0">
              <a:solidFill>
                <a:srgbClr val="1EA0DC"/>
              </a:solidFill>
            </a:endParaRPr>
          </a:p>
          <a:p>
            <a:pPr marL="0" lvl="0" indent="0" algn="ctr">
              <a:buNone/>
            </a:pPr>
            <a:endParaRPr lang="sl-SI" sz="2800" b="1" dirty="0" smtClean="0">
              <a:solidFill>
                <a:srgbClr val="1EA0DC"/>
              </a:solidFill>
            </a:endParaRPr>
          </a:p>
          <a:p>
            <a:pPr marL="0" lvl="0" indent="0" algn="ctr">
              <a:buNone/>
            </a:pPr>
            <a:endParaRPr lang="sl-SI" sz="2800" b="1" dirty="0" smtClean="0">
              <a:solidFill>
                <a:srgbClr val="1EA0DC"/>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7659" y="5243514"/>
            <a:ext cx="1219370" cy="1667108"/>
          </a:xfrm>
          <a:prstGeom prst="rect">
            <a:avLst/>
          </a:prstGeom>
        </p:spPr>
      </p:pic>
      <p:sp>
        <p:nvSpPr>
          <p:cNvPr id="5" name="Rounded Rectangular Callout 4"/>
          <p:cNvSpPr/>
          <p:nvPr/>
        </p:nvSpPr>
        <p:spPr>
          <a:xfrm>
            <a:off x="1331639" y="1033164"/>
            <a:ext cx="6048673" cy="4562923"/>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2" name="Picture 1"/>
          <p:cNvPicPr>
            <a:picLocks noChangeAspect="1"/>
          </p:cNvPicPr>
          <p:nvPr/>
        </p:nvPicPr>
        <p:blipFill>
          <a:blip r:embed="rId5"/>
          <a:stretch>
            <a:fillRect/>
          </a:stretch>
        </p:blipFill>
        <p:spPr>
          <a:xfrm>
            <a:off x="2004248" y="1700808"/>
            <a:ext cx="4800000" cy="3600000"/>
          </a:xfrm>
          <a:prstGeom prst="rect">
            <a:avLst/>
          </a:prstGeom>
        </p:spPr>
      </p:pic>
      <p:sp>
        <p:nvSpPr>
          <p:cNvPr id="6" name="TextBox 5"/>
          <p:cNvSpPr txBox="1"/>
          <p:nvPr/>
        </p:nvSpPr>
        <p:spPr>
          <a:xfrm>
            <a:off x="5562952" y="5226756"/>
            <a:ext cx="1224136" cy="369332"/>
          </a:xfrm>
          <a:prstGeom prst="rect">
            <a:avLst/>
          </a:prstGeom>
          <a:noFill/>
        </p:spPr>
        <p:txBody>
          <a:bodyPr wrap="square" rtlCol="0">
            <a:spAutoFit/>
          </a:bodyPr>
          <a:lstStyle/>
          <a:p>
            <a:r>
              <a:rPr lang="sl-SI" dirty="0" smtClean="0"/>
              <a:t>Vir: Safe.si</a:t>
            </a:r>
            <a:endParaRPr lang="sl-SI" dirty="0"/>
          </a:p>
        </p:txBody>
      </p:sp>
      <p:sp>
        <p:nvSpPr>
          <p:cNvPr id="7" name="TextBox 6"/>
          <p:cNvSpPr txBox="1"/>
          <p:nvPr/>
        </p:nvSpPr>
        <p:spPr>
          <a:xfrm>
            <a:off x="2004248" y="1033164"/>
            <a:ext cx="4782840" cy="461665"/>
          </a:xfrm>
          <a:prstGeom prst="rect">
            <a:avLst/>
          </a:prstGeom>
          <a:noFill/>
        </p:spPr>
        <p:txBody>
          <a:bodyPr wrap="square" rtlCol="0">
            <a:spAutoFit/>
          </a:bodyPr>
          <a:lstStyle/>
          <a:p>
            <a:pPr lvl="0" algn="ctr"/>
            <a:r>
              <a:rPr lang="sl-SI" sz="2400" b="1" dirty="0">
                <a:solidFill>
                  <a:srgbClr val="1EA0DC"/>
                </a:solidFill>
              </a:rPr>
              <a:t>SEJFKO PRAVI </a:t>
            </a:r>
          </a:p>
        </p:txBody>
      </p:sp>
    </p:spTree>
    <p:extLst>
      <p:ext uri="{BB962C8B-B14F-4D97-AF65-F5344CB8AC3E}">
        <p14:creationId xmlns:p14="http://schemas.microsoft.com/office/powerpoint/2010/main" xmlns="" val="24911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6" y="180000"/>
            <a:ext cx="8964488" cy="861774"/>
          </a:xfrm>
        </p:spPr>
        <p:txBody>
          <a:bodyPr>
            <a:spAutoFit/>
          </a:bodyPr>
          <a:lstStyle/>
          <a:p>
            <a:r>
              <a:rPr lang="sl-SI" sz="2500" b="1" dirty="0"/>
              <a:t>4</a:t>
            </a:r>
            <a:r>
              <a:rPr lang="sl-SI" sz="2500" b="1" dirty="0" smtClean="0"/>
              <a:t>. Žaljenje </a:t>
            </a:r>
            <a:r>
              <a:rPr lang="sl-SI" sz="2500" b="1" dirty="0"/>
              <a:t>in norčevanje iz sošolcev in prijateljev </a:t>
            </a:r>
            <a:r>
              <a:rPr lang="sl-SI" sz="2500" b="1" dirty="0" smtClean="0"/>
              <a:t>prek spleta </a:t>
            </a:r>
            <a:r>
              <a:rPr lang="sl-SI" sz="2500" b="1" dirty="0"/>
              <a:t>je le vrsta zabave, ki </a:t>
            </a:r>
            <a:r>
              <a:rPr lang="sl-SI" sz="2500" b="1" dirty="0" smtClean="0"/>
              <a:t>nikomur </a:t>
            </a:r>
            <a:r>
              <a:rPr lang="sl-SI" sz="2500" b="1" dirty="0"/>
              <a:t>ne škoduje</a:t>
            </a:r>
            <a:r>
              <a:rPr lang="sl-SI" sz="2500" b="1" dirty="0" smtClean="0"/>
              <a:t>.</a:t>
            </a:r>
            <a:endParaRPr lang="en-GB" sz="2500" b="1" dirty="0"/>
          </a:p>
        </p:txBody>
      </p:sp>
      <p:pic>
        <p:nvPicPr>
          <p:cNvPr id="1026" name="Picture 2" descr="http://thumbs.dreamstime.com/x/woman-cyberbullying-1860930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0192" y="4653136"/>
            <a:ext cx="2454555" cy="156477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ounded Rectangle 9"/>
          <p:cNvSpPr/>
          <p:nvPr/>
        </p:nvSpPr>
        <p:spPr>
          <a:xfrm>
            <a:off x="4721696" y="2746002"/>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pPr>
            <a:r>
              <a:rPr lang="sl-SI" sz="6000" b="1" dirty="0" smtClean="0">
                <a:solidFill>
                  <a:srgbClr val="1EA0DC"/>
                </a:solidFill>
              </a:rPr>
              <a:t>B. Ne </a:t>
            </a:r>
            <a:r>
              <a:rPr lang="sl-SI" sz="6000" b="1" dirty="0">
                <a:solidFill>
                  <a:srgbClr val="1EA0DC"/>
                </a:solidFill>
              </a:rPr>
              <a:t>drži</a:t>
            </a:r>
            <a:endParaRPr lang="en-GB" sz="6000" b="1" dirty="0">
              <a:solidFill>
                <a:srgbClr val="1EA0DC"/>
              </a:solidFill>
            </a:endParaRPr>
          </a:p>
        </p:txBody>
      </p:sp>
      <p:sp>
        <p:nvSpPr>
          <p:cNvPr id="11" name="Rounded Rectangle 10"/>
          <p:cNvSpPr/>
          <p:nvPr/>
        </p:nvSpPr>
        <p:spPr>
          <a:xfrm>
            <a:off x="851309" y="2736800"/>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tabLst>
                <a:tab pos="1257300" algn="l"/>
                <a:tab pos="1343025" algn="l"/>
              </a:tabLst>
            </a:pPr>
            <a:r>
              <a:rPr lang="sl-SI" sz="6000" b="1" dirty="0" smtClean="0">
                <a:solidFill>
                  <a:srgbClr val="1EA0DC"/>
                </a:solidFill>
              </a:rPr>
              <a:t>A. Drži</a:t>
            </a:r>
            <a:endParaRPr lang="sl-SI" sz="6000" b="1" dirty="0">
              <a:solidFill>
                <a:srgbClr val="1EA0DC"/>
              </a:solidFill>
            </a:endParaRPr>
          </a:p>
        </p:txBody>
      </p:sp>
    </p:spTree>
    <p:extLst>
      <p:ext uri="{BB962C8B-B14F-4D97-AF65-F5344CB8AC3E}">
        <p14:creationId xmlns:p14="http://schemas.microsoft.com/office/powerpoint/2010/main" xmlns="" val="371814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56" y="404665"/>
            <a:ext cx="8964488" cy="576064"/>
          </a:xfrm>
        </p:spPr>
        <p:txBody>
          <a:bodyPr>
            <a:normAutofit/>
          </a:bodyPr>
          <a:lstStyle/>
          <a:p>
            <a:pPr lvl="0" fontAlgn="base">
              <a:lnSpc>
                <a:spcPct val="90000"/>
              </a:lnSpc>
              <a:spcAft>
                <a:spcPct val="0"/>
              </a:spcAft>
              <a:buBlip>
                <a:blip r:embed="rId2"/>
              </a:buBlip>
            </a:pPr>
            <a:r>
              <a:rPr lang="sl-SI" altLang="ja-JP" sz="2800" b="1" kern="0" dirty="0" smtClean="0">
                <a:solidFill>
                  <a:srgbClr val="000000"/>
                </a:solidFill>
                <a:latin typeface="+mj-lt"/>
              </a:rPr>
              <a:t>Ne drži. </a:t>
            </a:r>
            <a:endParaRPr lang="sl-SI" sz="2800" b="1" dirty="0" smtClean="0">
              <a:solidFill>
                <a:srgbClr val="1EA0DC"/>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504" y="4638081"/>
            <a:ext cx="1219370" cy="1667108"/>
          </a:xfrm>
          <a:prstGeom prst="rect">
            <a:avLst/>
          </a:prstGeom>
        </p:spPr>
      </p:pic>
      <p:sp>
        <p:nvSpPr>
          <p:cNvPr id="5" name="Rounded Rectangular Callout 4"/>
          <p:cNvSpPr/>
          <p:nvPr/>
        </p:nvSpPr>
        <p:spPr>
          <a:xfrm>
            <a:off x="592367" y="1772815"/>
            <a:ext cx="7940074" cy="2865265"/>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 PRAVI</a:t>
            </a:r>
          </a:p>
          <a:p>
            <a:pPr algn="ctr"/>
            <a:r>
              <a:rPr lang="sl-SI" sz="2400" kern="0" dirty="0">
                <a:solidFill>
                  <a:srgbClr val="FF8929"/>
                </a:solidFill>
              </a:rPr>
              <a:t>Takšno žaljenje preko spleta je prav tako grozno kot </a:t>
            </a:r>
            <a:br>
              <a:rPr lang="sl-SI" sz="2400" kern="0" dirty="0">
                <a:solidFill>
                  <a:srgbClr val="FF8929"/>
                </a:solidFill>
              </a:rPr>
            </a:br>
            <a:r>
              <a:rPr lang="sl-SI" sz="2400" kern="0" dirty="0">
                <a:solidFill>
                  <a:srgbClr val="FF8929"/>
                </a:solidFill>
              </a:rPr>
              <a:t>žaljenje v živo ali morda celo še bolj. Žaljenje in norčevanje </a:t>
            </a:r>
          </a:p>
          <a:p>
            <a:pPr algn="ctr"/>
            <a:r>
              <a:rPr lang="sl-SI" sz="2400" kern="0" dirty="0">
                <a:solidFill>
                  <a:srgbClr val="FF8929"/>
                </a:solidFill>
              </a:rPr>
              <a:t>preko spleta se ne konča na šolskih hodnikih ali igriščih, ampak žrtev spremlja tudi ko je doma. Zato ima lahko občutek, da </a:t>
            </a:r>
            <a:r>
              <a:rPr lang="sl-SI" sz="2400" kern="0" dirty="0" smtClean="0">
                <a:solidFill>
                  <a:srgbClr val="FF8929"/>
                </a:solidFill>
              </a:rPr>
              <a:t>temu </a:t>
            </a:r>
            <a:r>
              <a:rPr lang="sl-SI" sz="2400" kern="0" dirty="0">
                <a:solidFill>
                  <a:srgbClr val="FF8929"/>
                </a:solidFill>
              </a:rPr>
              <a:t>ne more pobegniti.</a:t>
            </a:r>
            <a:endParaRPr lang="sl-SI" b="1" dirty="0"/>
          </a:p>
        </p:txBody>
      </p:sp>
    </p:spTree>
    <p:extLst>
      <p:ext uri="{BB962C8B-B14F-4D97-AF65-F5344CB8AC3E}">
        <p14:creationId xmlns:p14="http://schemas.microsoft.com/office/powerpoint/2010/main" xmlns="" val="24911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2" y="180000"/>
            <a:ext cx="9036496" cy="1631216"/>
          </a:xfrm>
        </p:spPr>
        <p:txBody>
          <a:bodyPr>
            <a:spAutoFit/>
          </a:bodyPr>
          <a:lstStyle/>
          <a:p>
            <a:r>
              <a:rPr lang="sl-SI" sz="2500" b="1" dirty="0" smtClean="0"/>
              <a:t>5</a:t>
            </a:r>
            <a:r>
              <a:rPr lang="sl-SI" sz="2500" b="1" dirty="0"/>
              <a:t>. »Po selfija na streho </a:t>
            </a:r>
            <a:r>
              <a:rPr lang="sl-SI" sz="2500" b="1" dirty="0" smtClean="0"/>
              <a:t>šole - </a:t>
            </a:r>
            <a:r>
              <a:rPr lang="sl-SI" sz="2500" b="1" dirty="0"/>
              <a:t>Dve dekleti sta </a:t>
            </a:r>
            <a:r>
              <a:rPr lang="sl-SI" sz="2500" b="1" dirty="0" smtClean="0"/>
              <a:t>splezali </a:t>
            </a:r>
            <a:r>
              <a:rPr lang="sl-SI" sz="2500" b="1" dirty="0"/>
              <a:t>na streho šole, da bi naredili nekaj selfijev, pri tem pa so ju zalotili policisti.« (Vir STA, </a:t>
            </a:r>
            <a:r>
              <a:rPr lang="sl-SI" sz="2500" b="1" dirty="0" smtClean="0"/>
              <a:t>17.9.2017) Ali bi se tudi ti za dober selfie izpostavil nevarnosti?</a:t>
            </a:r>
            <a:endParaRPr lang="en-GB" sz="2500" b="1" dirty="0"/>
          </a:p>
        </p:txBody>
      </p:sp>
      <p:pic>
        <p:nvPicPr>
          <p:cNvPr id="4099" name="Picture 3" descr="C:\Users\zrimk\Documents\01 SAFE-SI\08 DAN VARNE RABE INTERNETA\2018\Paket aktivnosti\Kviz\image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4307134"/>
            <a:ext cx="2175420" cy="21754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876256" y="6597352"/>
            <a:ext cx="2160240" cy="307777"/>
          </a:xfrm>
          <a:prstGeom prst="rect">
            <a:avLst/>
          </a:prstGeom>
          <a:noFill/>
        </p:spPr>
        <p:txBody>
          <a:bodyPr wrap="square" rtlCol="0">
            <a:spAutoFit/>
          </a:bodyPr>
          <a:lstStyle/>
          <a:p>
            <a:r>
              <a:rPr lang="en-US" sz="700" dirty="0"/>
              <a:t>A Russian "</a:t>
            </a:r>
            <a:r>
              <a:rPr lang="en-US" sz="700" dirty="0" err="1"/>
              <a:t>selfie</a:t>
            </a:r>
            <a:r>
              <a:rPr lang="en-US" sz="700" dirty="0"/>
              <a:t> safety" </a:t>
            </a:r>
            <a:r>
              <a:rPr lang="en-US" sz="700" dirty="0" smtClean="0"/>
              <a:t>sign</a:t>
            </a:r>
            <a:r>
              <a:rPr lang="sl-SI" sz="700" dirty="0" smtClean="0"/>
              <a:t> </a:t>
            </a:r>
            <a:r>
              <a:rPr lang="en-US" sz="700" dirty="0" smtClean="0"/>
              <a:t>Russian </a:t>
            </a:r>
            <a:r>
              <a:rPr lang="en-US" sz="700" dirty="0"/>
              <a:t>Interior Ministry</a:t>
            </a:r>
          </a:p>
          <a:p>
            <a:endParaRPr lang="sl-SI" sz="700" dirty="0"/>
          </a:p>
        </p:txBody>
      </p:sp>
      <p:sp>
        <p:nvSpPr>
          <p:cNvPr id="10" name="Rounded Rectangle 9"/>
          <p:cNvSpPr/>
          <p:nvPr/>
        </p:nvSpPr>
        <p:spPr>
          <a:xfrm>
            <a:off x="4721696" y="2746002"/>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pPr>
            <a:r>
              <a:rPr lang="sl-SI" sz="6000" b="1" dirty="0" smtClean="0">
                <a:solidFill>
                  <a:srgbClr val="1EA0DC"/>
                </a:solidFill>
              </a:rPr>
              <a:t>B. Ne </a:t>
            </a:r>
            <a:r>
              <a:rPr lang="sl-SI" sz="6000" b="1" dirty="0">
                <a:solidFill>
                  <a:srgbClr val="1EA0DC"/>
                </a:solidFill>
              </a:rPr>
              <a:t>drži</a:t>
            </a:r>
            <a:endParaRPr lang="en-GB" sz="6000" b="1" dirty="0">
              <a:solidFill>
                <a:srgbClr val="1EA0DC"/>
              </a:solidFill>
            </a:endParaRPr>
          </a:p>
        </p:txBody>
      </p:sp>
      <p:sp>
        <p:nvSpPr>
          <p:cNvPr id="11" name="Rounded Rectangle 10"/>
          <p:cNvSpPr/>
          <p:nvPr/>
        </p:nvSpPr>
        <p:spPr>
          <a:xfrm>
            <a:off x="851309" y="2736800"/>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tabLst>
                <a:tab pos="1257300" algn="l"/>
                <a:tab pos="1343025" algn="l"/>
              </a:tabLst>
            </a:pPr>
            <a:r>
              <a:rPr lang="sl-SI" sz="6000" b="1" dirty="0" smtClean="0">
                <a:solidFill>
                  <a:srgbClr val="1EA0DC"/>
                </a:solidFill>
              </a:rPr>
              <a:t>A. Drži</a:t>
            </a:r>
            <a:endParaRPr lang="sl-SI" sz="6000" b="1" dirty="0">
              <a:solidFill>
                <a:srgbClr val="1EA0DC"/>
              </a:solidFill>
            </a:endParaRPr>
          </a:p>
        </p:txBody>
      </p:sp>
    </p:spTree>
    <p:extLst>
      <p:ext uri="{BB962C8B-B14F-4D97-AF65-F5344CB8AC3E}">
        <p14:creationId xmlns:p14="http://schemas.microsoft.com/office/powerpoint/2010/main" xmlns="" val="11067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56" y="404665"/>
            <a:ext cx="8964488" cy="576064"/>
          </a:xfrm>
        </p:spPr>
        <p:txBody>
          <a:bodyPr>
            <a:normAutofit/>
          </a:bodyPr>
          <a:lstStyle/>
          <a:p>
            <a:pPr lvl="0" fontAlgn="base">
              <a:lnSpc>
                <a:spcPct val="90000"/>
              </a:lnSpc>
              <a:spcAft>
                <a:spcPct val="0"/>
              </a:spcAft>
              <a:buBlip>
                <a:blip r:embed="rId2"/>
              </a:buBlip>
            </a:pPr>
            <a:r>
              <a:rPr lang="sl-SI" sz="2800" b="1" kern="0" dirty="0" smtClean="0">
                <a:solidFill>
                  <a:srgbClr val="000000"/>
                </a:solidFill>
                <a:latin typeface="+mj-lt"/>
              </a:rPr>
              <a:t>NE.</a:t>
            </a:r>
            <a:endParaRPr lang="sl-SI" sz="3600" b="1"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930244"/>
            <a:ext cx="1219370" cy="1667108"/>
          </a:xfrm>
          <a:prstGeom prst="rect">
            <a:avLst/>
          </a:prstGeom>
        </p:spPr>
      </p:pic>
      <p:sp>
        <p:nvSpPr>
          <p:cNvPr id="5" name="Rounded Rectangular Callout 4"/>
          <p:cNvSpPr/>
          <p:nvPr/>
        </p:nvSpPr>
        <p:spPr>
          <a:xfrm>
            <a:off x="457200" y="1861256"/>
            <a:ext cx="8075240" cy="3079911"/>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 PRAVI</a:t>
            </a:r>
            <a:endParaRPr lang="sl-SI" sz="2400" kern="0" dirty="0">
              <a:solidFill>
                <a:srgbClr val="FF8929"/>
              </a:solidFill>
            </a:endParaRPr>
          </a:p>
          <a:p>
            <a:pPr lvl="0" algn="ctr"/>
            <a:r>
              <a:rPr lang="sl-SI" sz="2400" kern="0" dirty="0">
                <a:solidFill>
                  <a:srgbClr val="FF8929"/>
                </a:solidFill>
              </a:rPr>
              <a:t>Dobro premisli ali je dober selfie, s katerim želiš nabirati všečke prijateljev, res vreden tega, da se izpostavljaš nevarnosti? </a:t>
            </a:r>
          </a:p>
          <a:p>
            <a:pPr lvl="0" algn="ctr"/>
            <a:r>
              <a:rPr lang="sl-SI" sz="2400" kern="0" dirty="0">
                <a:solidFill>
                  <a:srgbClr val="FF8929"/>
                </a:solidFill>
              </a:rPr>
              <a:t>Lahko zadeve ne gredo po planu in v skrajnem primeru so lahko posledice nespametnega početja hude… </a:t>
            </a:r>
          </a:p>
        </p:txBody>
      </p:sp>
    </p:spTree>
    <p:extLst>
      <p:ext uri="{BB962C8B-B14F-4D97-AF65-F5344CB8AC3E}">
        <p14:creationId xmlns:p14="http://schemas.microsoft.com/office/powerpoint/2010/main" xmlns="" val="130201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6" y="180000"/>
            <a:ext cx="8964488" cy="1246495"/>
          </a:xfrm>
        </p:spPr>
        <p:txBody>
          <a:bodyPr>
            <a:spAutoFit/>
          </a:bodyPr>
          <a:lstStyle/>
          <a:p>
            <a:r>
              <a:rPr lang="sl-SI" sz="2500" b="1" dirty="0" smtClean="0"/>
              <a:t>6. Prijatelj ti preko Messengerja pošlje sporočilo, v katerem s teboj deli nekaj osebnega. Ti deliš sporočilo naprej s prijatelji, da bi se malce nasmejali. Ali je to </a:t>
            </a:r>
            <a:r>
              <a:rPr lang="sl-SI" sz="2500" b="1" dirty="0" err="1" smtClean="0"/>
              <a:t>ok</a:t>
            </a:r>
            <a:r>
              <a:rPr lang="sl-SI" sz="2500" b="1" dirty="0" smtClean="0"/>
              <a:t>?</a:t>
            </a:r>
            <a:endParaRPr lang="en-GB" sz="2500" b="1" dirty="0"/>
          </a:p>
        </p:txBody>
      </p:sp>
      <p:sp>
        <p:nvSpPr>
          <p:cNvPr id="11" name="Rounded Rectangle 10"/>
          <p:cNvSpPr/>
          <p:nvPr/>
        </p:nvSpPr>
        <p:spPr>
          <a:xfrm>
            <a:off x="4721696" y="2746002"/>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pPr>
            <a:r>
              <a:rPr lang="sl-SI" sz="6000" b="1" dirty="0" smtClean="0">
                <a:solidFill>
                  <a:srgbClr val="1EA0DC"/>
                </a:solidFill>
              </a:rPr>
              <a:t>B. Ne</a:t>
            </a:r>
            <a:endParaRPr lang="en-GB" sz="6000" b="1" dirty="0">
              <a:solidFill>
                <a:srgbClr val="1EA0DC"/>
              </a:solidFill>
            </a:endParaRPr>
          </a:p>
        </p:txBody>
      </p:sp>
      <p:sp>
        <p:nvSpPr>
          <p:cNvPr id="12" name="Rounded Rectangle 11"/>
          <p:cNvSpPr/>
          <p:nvPr/>
        </p:nvSpPr>
        <p:spPr>
          <a:xfrm>
            <a:off x="851309" y="2736800"/>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tabLst>
                <a:tab pos="1257300" algn="l"/>
                <a:tab pos="1343025" algn="l"/>
              </a:tabLst>
            </a:pPr>
            <a:r>
              <a:rPr lang="sl-SI" sz="6000" b="1" dirty="0" smtClean="0">
                <a:solidFill>
                  <a:srgbClr val="1EA0DC"/>
                </a:solidFill>
              </a:rPr>
              <a:t>A. Da</a:t>
            </a:r>
            <a:endParaRPr lang="sl-SI" sz="6000" b="1" dirty="0">
              <a:solidFill>
                <a:srgbClr val="1EA0DC"/>
              </a:solidFill>
            </a:endParaRPr>
          </a:p>
        </p:txBody>
      </p:sp>
      <p:pic>
        <p:nvPicPr>
          <p:cNvPr id="1026" name="Picture 2" descr="C:\Users\zrimk\Documents\01 SAFE-SI\08 DAN VARNE RABE INTERNETA\2018\Paket aktivnosti\Kviz\bullyin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8432" y="4653136"/>
            <a:ext cx="1906955" cy="186956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6876256" y="6597352"/>
            <a:ext cx="2160240" cy="215444"/>
          </a:xfrm>
          <a:prstGeom prst="rect">
            <a:avLst/>
          </a:prstGeom>
          <a:noFill/>
        </p:spPr>
        <p:txBody>
          <a:bodyPr wrap="square" rtlCol="0">
            <a:spAutoFit/>
          </a:bodyPr>
          <a:lstStyle/>
          <a:p>
            <a:r>
              <a:rPr lang="en-US" sz="800" dirty="0"/>
              <a:t>Vector Art by vecteezy.com</a:t>
            </a:r>
            <a:endParaRPr lang="sl-SI" sz="700" dirty="0"/>
          </a:p>
        </p:txBody>
      </p:sp>
    </p:spTree>
    <p:extLst>
      <p:ext uri="{BB962C8B-B14F-4D97-AF65-F5344CB8AC3E}">
        <p14:creationId xmlns:p14="http://schemas.microsoft.com/office/powerpoint/2010/main" xmlns="" val="371814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56" y="404665"/>
            <a:ext cx="8964488" cy="576064"/>
          </a:xfrm>
        </p:spPr>
        <p:txBody>
          <a:bodyPr>
            <a:normAutofit/>
          </a:bodyPr>
          <a:lstStyle/>
          <a:p>
            <a:pPr lvl="0" fontAlgn="base">
              <a:lnSpc>
                <a:spcPct val="90000"/>
              </a:lnSpc>
              <a:spcAft>
                <a:spcPct val="0"/>
              </a:spcAft>
              <a:buBlip>
                <a:blip r:embed="rId2"/>
              </a:buBlip>
            </a:pPr>
            <a:r>
              <a:rPr lang="sl-SI" sz="2800" b="1" kern="0" dirty="0" smtClean="0">
                <a:solidFill>
                  <a:srgbClr val="000000"/>
                </a:solidFill>
                <a:latin typeface="+mj-lt"/>
              </a:rPr>
              <a:t>NE.</a:t>
            </a:r>
            <a:endParaRPr lang="sl-SI" sz="2800" b="1" dirty="0" smtClean="0">
              <a:solidFill>
                <a:srgbClr val="1EA0DC"/>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504" y="4797152"/>
            <a:ext cx="1219370" cy="1667108"/>
          </a:xfrm>
          <a:prstGeom prst="rect">
            <a:avLst/>
          </a:prstGeom>
        </p:spPr>
      </p:pic>
      <p:sp>
        <p:nvSpPr>
          <p:cNvPr id="5" name="Rounded Rectangular Callout 4"/>
          <p:cNvSpPr/>
          <p:nvPr/>
        </p:nvSpPr>
        <p:spPr>
          <a:xfrm>
            <a:off x="592366" y="1861257"/>
            <a:ext cx="7959267" cy="2808312"/>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 PRAVI</a:t>
            </a:r>
          </a:p>
          <a:p>
            <a:pPr algn="ctr"/>
            <a:r>
              <a:rPr lang="sl-SI" sz="2400" kern="0" dirty="0">
                <a:solidFill>
                  <a:srgbClr val="FF8929"/>
                </a:solidFill>
              </a:rPr>
              <a:t>Bodi pravi prijatelj in obdrži skrivnost, ki ti jo zaupa prijatelj. Sporočilo je poslal samo tebi in ga ne smeš pošiljati naokrog. Posmehovanje prijatelju in deljenje njegovega sporočila z drugimi sodi v spletno ustrahovanje/nadlegovanje.</a:t>
            </a:r>
            <a:endParaRPr lang="sl-SI" b="1" dirty="0"/>
          </a:p>
        </p:txBody>
      </p:sp>
    </p:spTree>
    <p:extLst>
      <p:ext uri="{BB962C8B-B14F-4D97-AF65-F5344CB8AC3E}">
        <p14:creationId xmlns:p14="http://schemas.microsoft.com/office/powerpoint/2010/main" xmlns="" val="386136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6" y="180000"/>
            <a:ext cx="8964488" cy="1246495"/>
          </a:xfrm>
        </p:spPr>
        <p:txBody>
          <a:bodyPr>
            <a:spAutoFit/>
          </a:bodyPr>
          <a:lstStyle/>
          <a:p>
            <a:r>
              <a:rPr lang="sl-SI" sz="2500" b="1" dirty="0" smtClean="0"/>
              <a:t>7. Tvojo priljubljeno spletno klepetalnico uporablja tudi nekdo, ki ga ne maraš preveč. O njem si si izmislil zgodbice in jih širil naokoli. Ali je to </a:t>
            </a:r>
            <a:r>
              <a:rPr lang="sl-SI" sz="2500" b="1" dirty="0" err="1" smtClean="0"/>
              <a:t>ok</a:t>
            </a:r>
            <a:r>
              <a:rPr lang="sl-SI" sz="2500" b="1" dirty="0" smtClean="0"/>
              <a:t>?</a:t>
            </a:r>
            <a:endParaRPr lang="en-GB" sz="2500" b="1" dirty="0"/>
          </a:p>
        </p:txBody>
      </p:sp>
      <p:pic>
        <p:nvPicPr>
          <p:cNvPr id="6146" name="Picture 2" descr="C:\Users\zrimk\Documents\01 SAFE-SI\08 DAN VARNE RABE INTERNETA\2018\Paket aktivnosti\Kviz\yada-yada-1430679_64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56" y="5445224"/>
            <a:ext cx="1951037" cy="1298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ounded Rectangle 9"/>
          <p:cNvSpPr/>
          <p:nvPr/>
        </p:nvSpPr>
        <p:spPr>
          <a:xfrm>
            <a:off x="4721696" y="2746002"/>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pPr>
            <a:r>
              <a:rPr lang="sl-SI" sz="6000" b="1" dirty="0" smtClean="0">
                <a:solidFill>
                  <a:srgbClr val="1EA0DC"/>
                </a:solidFill>
              </a:rPr>
              <a:t>B. Ne</a:t>
            </a:r>
            <a:endParaRPr lang="en-GB" sz="6000" b="1" dirty="0">
              <a:solidFill>
                <a:srgbClr val="1EA0DC"/>
              </a:solidFill>
            </a:endParaRPr>
          </a:p>
        </p:txBody>
      </p:sp>
      <p:sp>
        <p:nvSpPr>
          <p:cNvPr id="11" name="Rounded Rectangle 10"/>
          <p:cNvSpPr/>
          <p:nvPr/>
        </p:nvSpPr>
        <p:spPr>
          <a:xfrm>
            <a:off x="851309" y="2736800"/>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tabLst>
                <a:tab pos="1257300" algn="l"/>
                <a:tab pos="1343025" algn="l"/>
              </a:tabLst>
            </a:pPr>
            <a:r>
              <a:rPr lang="sl-SI" sz="6000" b="1" dirty="0" smtClean="0">
                <a:solidFill>
                  <a:srgbClr val="1EA0DC"/>
                </a:solidFill>
              </a:rPr>
              <a:t>A. Da</a:t>
            </a:r>
            <a:endParaRPr lang="sl-SI" sz="6000" b="1" dirty="0">
              <a:solidFill>
                <a:srgbClr val="1EA0DC"/>
              </a:solidFill>
            </a:endParaRPr>
          </a:p>
        </p:txBody>
      </p:sp>
    </p:spTree>
    <p:extLst>
      <p:ext uri="{BB962C8B-B14F-4D97-AF65-F5344CB8AC3E}">
        <p14:creationId xmlns:p14="http://schemas.microsoft.com/office/powerpoint/2010/main" xmlns="" val="193801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56" y="404665"/>
            <a:ext cx="8964488" cy="648072"/>
          </a:xfrm>
        </p:spPr>
        <p:txBody>
          <a:bodyPr>
            <a:normAutofit/>
          </a:bodyPr>
          <a:lstStyle/>
          <a:p>
            <a:pPr lvl="0" fontAlgn="base">
              <a:lnSpc>
                <a:spcPct val="90000"/>
              </a:lnSpc>
              <a:spcAft>
                <a:spcPct val="0"/>
              </a:spcAft>
              <a:buBlip>
                <a:blip r:embed="rId2"/>
              </a:buBlip>
            </a:pPr>
            <a:r>
              <a:rPr lang="sl-SI" altLang="ja-JP" sz="2800" b="1" kern="0" dirty="0" smtClean="0">
                <a:solidFill>
                  <a:srgbClr val="000000"/>
                </a:solidFill>
                <a:latin typeface="+mj-lt"/>
              </a:rPr>
              <a:t>DA.</a:t>
            </a:r>
            <a:endParaRPr lang="sl-SI" sz="3600" b="1"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400" y="4795928"/>
            <a:ext cx="1219370" cy="1667108"/>
          </a:xfrm>
          <a:prstGeom prst="rect">
            <a:avLst/>
          </a:prstGeom>
        </p:spPr>
      </p:pic>
      <p:sp>
        <p:nvSpPr>
          <p:cNvPr id="5" name="Rounded Rectangular Callout 4"/>
          <p:cNvSpPr/>
          <p:nvPr/>
        </p:nvSpPr>
        <p:spPr>
          <a:xfrm>
            <a:off x="524288" y="1717241"/>
            <a:ext cx="7959267" cy="3096344"/>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 PRAVI</a:t>
            </a:r>
          </a:p>
          <a:p>
            <a:pPr algn="ctr"/>
            <a:r>
              <a:rPr lang="sl-SI" sz="2400" kern="0" dirty="0">
                <a:solidFill>
                  <a:srgbClr val="FF8929"/>
                </a:solidFill>
              </a:rPr>
              <a:t>Ne širi lažnih zgodb o nekom, samo zato, ker ti ni všeč. </a:t>
            </a:r>
            <a:br>
              <a:rPr lang="sl-SI" sz="2400" kern="0" dirty="0">
                <a:solidFill>
                  <a:srgbClr val="FF8929"/>
                </a:solidFill>
              </a:rPr>
            </a:br>
            <a:r>
              <a:rPr lang="sl-SI" sz="2400" kern="0" dirty="0">
                <a:solidFill>
                  <a:srgbClr val="FF8929"/>
                </a:solidFill>
              </a:rPr>
              <a:t>Tudi ti si ne želiš, da bi drugi o tebi pisali stvari, ki niso resnične, kajne?</a:t>
            </a:r>
            <a:br>
              <a:rPr lang="sl-SI" sz="2400" kern="0" dirty="0">
                <a:solidFill>
                  <a:srgbClr val="FF8929"/>
                </a:solidFill>
              </a:rPr>
            </a:br>
            <a:r>
              <a:rPr lang="sl-SI" sz="2400" kern="0" dirty="0">
                <a:solidFill>
                  <a:srgbClr val="FF8929"/>
                </a:solidFill>
              </a:rPr>
              <a:t>Sicer pa tako že vsi vemo, da ne smemo verjeti vsemu, kar preberemo na spletu. Ni nujno, da vsi ljudje na internetu govorijo resnico, zato ne nasedajmo lažem in prevaram.</a:t>
            </a:r>
          </a:p>
        </p:txBody>
      </p:sp>
    </p:spTree>
    <p:extLst>
      <p:ext uri="{BB962C8B-B14F-4D97-AF65-F5344CB8AC3E}">
        <p14:creationId xmlns:p14="http://schemas.microsoft.com/office/powerpoint/2010/main" xmlns="" val="17189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6" y="180000"/>
            <a:ext cx="8964488" cy="861774"/>
          </a:xfrm>
        </p:spPr>
        <p:txBody>
          <a:bodyPr>
            <a:spAutoFit/>
          </a:bodyPr>
          <a:lstStyle/>
          <a:p>
            <a:r>
              <a:rPr lang="sl-SI" sz="2500" b="1" dirty="0"/>
              <a:t>8</a:t>
            </a:r>
            <a:r>
              <a:rPr lang="sl-SI" sz="2500" b="1" dirty="0" smtClean="0"/>
              <a:t>. Preko </a:t>
            </a:r>
            <a:r>
              <a:rPr lang="sl-SI" sz="2500" b="1" dirty="0" err="1" smtClean="0"/>
              <a:t>Vibra</a:t>
            </a:r>
            <a:r>
              <a:rPr lang="sl-SI" sz="2500" b="1" dirty="0" smtClean="0"/>
              <a:t> si poslal sliko prijatelja brez njegove vednosti in dovoljenja. Ali je to ok?</a:t>
            </a:r>
            <a:endParaRPr lang="en-GB" sz="2500" b="1" dirty="0"/>
          </a:p>
        </p:txBody>
      </p:sp>
      <p:pic>
        <p:nvPicPr>
          <p:cNvPr id="12290" name="Picture 2" descr="C:\Users\zrimk\Documents\01 SAFE-SI\08 DAN VARNE RABE INTERNETA\2018\Paket aktivnosti\Kviz\social-media-3055707_64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1444" y="5341243"/>
            <a:ext cx="1951038" cy="1298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ounded Rectangle 9"/>
          <p:cNvSpPr/>
          <p:nvPr/>
        </p:nvSpPr>
        <p:spPr>
          <a:xfrm>
            <a:off x="4721696" y="2746002"/>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pPr>
            <a:r>
              <a:rPr lang="sl-SI" sz="6000" b="1" dirty="0" smtClean="0">
                <a:solidFill>
                  <a:srgbClr val="1EA0DC"/>
                </a:solidFill>
              </a:rPr>
              <a:t>B. Ne</a:t>
            </a:r>
            <a:endParaRPr lang="en-GB" sz="6000" b="1" dirty="0">
              <a:solidFill>
                <a:srgbClr val="1EA0DC"/>
              </a:solidFill>
            </a:endParaRPr>
          </a:p>
        </p:txBody>
      </p:sp>
      <p:sp>
        <p:nvSpPr>
          <p:cNvPr id="11" name="Rounded Rectangle 10"/>
          <p:cNvSpPr/>
          <p:nvPr/>
        </p:nvSpPr>
        <p:spPr>
          <a:xfrm>
            <a:off x="851309" y="2736800"/>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tabLst>
                <a:tab pos="1257300" algn="l"/>
                <a:tab pos="1343025" algn="l"/>
              </a:tabLst>
            </a:pPr>
            <a:r>
              <a:rPr lang="sl-SI" sz="6000" b="1" dirty="0" smtClean="0">
                <a:solidFill>
                  <a:srgbClr val="1EA0DC"/>
                </a:solidFill>
              </a:rPr>
              <a:t>A. Da</a:t>
            </a:r>
            <a:endParaRPr lang="sl-SI" sz="6000" b="1" dirty="0">
              <a:solidFill>
                <a:srgbClr val="1EA0DC"/>
              </a:solidFill>
            </a:endParaRPr>
          </a:p>
        </p:txBody>
      </p:sp>
    </p:spTree>
    <p:extLst>
      <p:ext uri="{BB962C8B-B14F-4D97-AF65-F5344CB8AC3E}">
        <p14:creationId xmlns:p14="http://schemas.microsoft.com/office/powerpoint/2010/main" xmlns="" val="20966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zrimk\Pictures\Sejfkoti - zglajeni\OTROSKA STRAN - sejfkoti\Očala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84109" y="2708920"/>
            <a:ext cx="1068211" cy="27363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53752" y="274638"/>
            <a:ext cx="9036496" cy="1143000"/>
          </a:xfrm>
        </p:spPr>
        <p:txBody>
          <a:bodyPr>
            <a:normAutofit fontScale="90000"/>
          </a:bodyPr>
          <a:lstStyle/>
          <a:p>
            <a:r>
              <a:rPr lang="sl-SI" b="1" dirty="0" smtClean="0">
                <a:solidFill>
                  <a:srgbClr val="FF8929"/>
                </a:solidFill>
              </a:rPr>
              <a:t>Ali znaš poskrbeti za svoj in spletni ugled drugih?</a:t>
            </a:r>
            <a:endParaRPr lang="sl-SI" b="1" dirty="0">
              <a:solidFill>
                <a:srgbClr val="FF8929"/>
              </a:solidFill>
            </a:endParaRPr>
          </a:p>
        </p:txBody>
      </p:sp>
      <p:sp>
        <p:nvSpPr>
          <p:cNvPr id="3" name="Content Placeholder 2"/>
          <p:cNvSpPr>
            <a:spLocks noGrp="1"/>
          </p:cNvSpPr>
          <p:nvPr>
            <p:ph idx="1"/>
          </p:nvPr>
        </p:nvSpPr>
        <p:spPr>
          <a:xfrm>
            <a:off x="457200" y="1600200"/>
            <a:ext cx="8229600" cy="4525963"/>
          </a:xfrm>
        </p:spPr>
        <p:txBody>
          <a:bodyPr/>
          <a:lstStyle/>
          <a:p>
            <a:pPr marL="0" indent="0" algn="ctr">
              <a:buNone/>
            </a:pPr>
            <a:r>
              <a:rPr lang="sl-SI" dirty="0" smtClean="0">
                <a:latin typeface="+mj-lt"/>
              </a:rPr>
              <a:t> </a:t>
            </a:r>
            <a:r>
              <a:rPr lang="sl-SI" sz="6000" dirty="0" smtClean="0">
                <a:latin typeface="+mj-lt"/>
              </a:rPr>
              <a:t>REŠI KVIZ </a:t>
            </a:r>
            <a:r>
              <a:rPr lang="sl-SI" sz="6000" dirty="0" smtClean="0">
                <a:latin typeface="+mj-lt"/>
                <a:sym typeface="Wingdings" pitchFamily="2" charset="2"/>
              </a:rPr>
              <a:t></a:t>
            </a:r>
          </a:p>
          <a:p>
            <a:pPr marL="0" indent="0" algn="ctr">
              <a:buNone/>
            </a:pPr>
            <a:endParaRPr lang="sl-SI" sz="6000" dirty="0">
              <a:solidFill>
                <a:srgbClr val="92D050"/>
              </a:solidFill>
              <a:latin typeface="+mj-lt"/>
            </a:endParaRPr>
          </a:p>
        </p:txBody>
      </p:sp>
      <p:pic>
        <p:nvPicPr>
          <p:cNvPr id="1027" name="Picture 3" descr="C:\Users\zrimk\Pictures\Sejfkoti - zglajeni\Zglajeni\Punčka.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24328" y="3760830"/>
            <a:ext cx="1512168" cy="276451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zrimk\Pictures\Sejfkoti - zglajeni\OTROSKA STRAN - sejfkoti\modri.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75656" y="2780928"/>
            <a:ext cx="1288907" cy="27151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zrimk\Pictures\Sejfkoti - zglajeni\Zglajeni\Mobi-touch.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496" y="3363796"/>
            <a:ext cx="2150588" cy="316154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zrimk\Pictures\Sejfkoti - zglajeni\OTROSKA STRAN - sejfkoti\punčka-grdogleda.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729570" y="2636912"/>
            <a:ext cx="3684860" cy="46245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9634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56" y="404665"/>
            <a:ext cx="8964488" cy="648072"/>
          </a:xfrm>
        </p:spPr>
        <p:txBody>
          <a:bodyPr>
            <a:normAutofit/>
          </a:bodyPr>
          <a:lstStyle/>
          <a:p>
            <a:pPr lvl="0" fontAlgn="base">
              <a:lnSpc>
                <a:spcPct val="90000"/>
              </a:lnSpc>
              <a:spcAft>
                <a:spcPct val="0"/>
              </a:spcAft>
              <a:buBlip>
                <a:blip r:embed="rId2"/>
              </a:buBlip>
            </a:pPr>
            <a:r>
              <a:rPr lang="sl-SI" sz="2800" b="1" kern="0" dirty="0" smtClean="0">
                <a:solidFill>
                  <a:srgbClr val="000000"/>
                </a:solidFill>
                <a:latin typeface="+mj-lt"/>
              </a:rPr>
              <a:t>NE.</a:t>
            </a:r>
            <a:endParaRPr lang="sl-SI" sz="2800" b="1" dirty="0" smtClean="0">
              <a:solidFill>
                <a:srgbClr val="1EA0DC"/>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056" y="4653136"/>
            <a:ext cx="1219370" cy="1667108"/>
          </a:xfrm>
          <a:prstGeom prst="rect">
            <a:avLst/>
          </a:prstGeom>
        </p:spPr>
      </p:pic>
      <p:sp>
        <p:nvSpPr>
          <p:cNvPr id="5" name="Rounded Rectangular Callout 4"/>
          <p:cNvSpPr/>
          <p:nvPr/>
        </p:nvSpPr>
        <p:spPr>
          <a:xfrm>
            <a:off x="395536" y="1412776"/>
            <a:ext cx="7959267" cy="2808312"/>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 PRAVI</a:t>
            </a:r>
          </a:p>
          <a:p>
            <a:pPr algn="ctr"/>
            <a:r>
              <a:rPr lang="sl-SI" sz="2400" kern="0" dirty="0">
                <a:solidFill>
                  <a:srgbClr val="FF8929"/>
                </a:solidFill>
              </a:rPr>
              <a:t> Bodi prijazen do drugih ljudi. Verjetno </a:t>
            </a:r>
          </a:p>
          <a:p>
            <a:pPr algn="ctr"/>
            <a:r>
              <a:rPr lang="sl-SI" sz="2400" kern="0" dirty="0">
                <a:solidFill>
                  <a:srgbClr val="FF8929"/>
                </a:solidFill>
              </a:rPr>
              <a:t>tudi sam ne želiš, </a:t>
            </a:r>
            <a:br>
              <a:rPr lang="sl-SI" sz="2400" kern="0" dirty="0">
                <a:solidFill>
                  <a:srgbClr val="FF8929"/>
                </a:solidFill>
              </a:rPr>
            </a:br>
            <a:r>
              <a:rPr lang="sl-SI" sz="2400" kern="0" dirty="0">
                <a:solidFill>
                  <a:srgbClr val="FF8929"/>
                </a:solidFill>
              </a:rPr>
              <a:t>da bi tvoj prijatelj delil tvojo fotografijo brez tvojega dovoljenja. </a:t>
            </a:r>
            <a:endParaRPr lang="sl-SI" sz="2400" b="1" dirty="0"/>
          </a:p>
        </p:txBody>
      </p:sp>
    </p:spTree>
    <p:extLst>
      <p:ext uri="{BB962C8B-B14F-4D97-AF65-F5344CB8AC3E}">
        <p14:creationId xmlns:p14="http://schemas.microsoft.com/office/powerpoint/2010/main" xmlns="" val="8399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7" y="180000"/>
            <a:ext cx="8964487" cy="861774"/>
          </a:xfrm>
        </p:spPr>
        <p:txBody>
          <a:bodyPr>
            <a:spAutoFit/>
          </a:bodyPr>
          <a:lstStyle/>
          <a:p>
            <a:r>
              <a:rPr lang="sl-SI" sz="2500" b="1" dirty="0"/>
              <a:t>9</a:t>
            </a:r>
            <a:r>
              <a:rPr lang="sl-SI" sz="2500" b="1" dirty="0" smtClean="0"/>
              <a:t>. Ali </a:t>
            </a:r>
            <a:r>
              <a:rPr lang="sl-SI" sz="2500" b="1" dirty="0"/>
              <a:t>bi </a:t>
            </a:r>
            <a:r>
              <a:rPr lang="sl-SI" sz="2500" b="1" dirty="0" smtClean="0"/>
              <a:t>delil </a:t>
            </a:r>
            <a:r>
              <a:rPr lang="sl-SI" sz="2500" b="1" dirty="0"/>
              <a:t>naprej </a:t>
            </a:r>
            <a:r>
              <a:rPr lang="sl-SI" sz="2500" b="1" dirty="0" smtClean="0"/>
              <a:t>fotko </a:t>
            </a:r>
            <a:r>
              <a:rPr lang="sl-SI" sz="2500" b="1" dirty="0"/>
              <a:t>sošolke oz. </a:t>
            </a:r>
            <a:r>
              <a:rPr lang="sl-SI" sz="2500" b="1" dirty="0" smtClean="0"/>
              <a:t>prijateljice v kopalkah, </a:t>
            </a:r>
            <a:r>
              <a:rPr lang="sl-SI" sz="2500" b="1" dirty="0"/>
              <a:t>na katero si naletel na </a:t>
            </a:r>
            <a:r>
              <a:rPr lang="sl-SI" sz="2500" b="1" dirty="0" err="1"/>
              <a:t>Snapchatu</a:t>
            </a:r>
            <a:r>
              <a:rPr lang="sl-SI" sz="2500" b="1" dirty="0"/>
              <a:t> ali </a:t>
            </a:r>
            <a:r>
              <a:rPr lang="sl-SI" sz="2500" b="1" dirty="0" err="1" smtClean="0"/>
              <a:t>Instagramu</a:t>
            </a:r>
            <a:r>
              <a:rPr lang="sl-SI" sz="2500" b="1" dirty="0" smtClean="0"/>
              <a:t>? </a:t>
            </a:r>
            <a:endParaRPr lang="en-GB" sz="2500"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00478" y="4878081"/>
            <a:ext cx="2646040" cy="1889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ounded Rectangle 9"/>
          <p:cNvSpPr/>
          <p:nvPr/>
        </p:nvSpPr>
        <p:spPr>
          <a:xfrm>
            <a:off x="4721696" y="2746002"/>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pPr>
            <a:r>
              <a:rPr lang="sl-SI" sz="6000" b="1" dirty="0" smtClean="0">
                <a:solidFill>
                  <a:srgbClr val="1EA0DC"/>
                </a:solidFill>
              </a:rPr>
              <a:t>B. Ne</a:t>
            </a:r>
            <a:endParaRPr lang="en-GB" sz="6000" b="1" dirty="0">
              <a:solidFill>
                <a:srgbClr val="1EA0DC"/>
              </a:solidFill>
            </a:endParaRPr>
          </a:p>
        </p:txBody>
      </p:sp>
      <p:sp>
        <p:nvSpPr>
          <p:cNvPr id="11" name="Rounded Rectangle 10"/>
          <p:cNvSpPr/>
          <p:nvPr/>
        </p:nvSpPr>
        <p:spPr>
          <a:xfrm>
            <a:off x="851309" y="2736800"/>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tabLst>
                <a:tab pos="1257300" algn="l"/>
                <a:tab pos="1343025" algn="l"/>
              </a:tabLst>
            </a:pPr>
            <a:r>
              <a:rPr lang="sl-SI" sz="6000" b="1" dirty="0" smtClean="0">
                <a:solidFill>
                  <a:srgbClr val="1EA0DC"/>
                </a:solidFill>
              </a:rPr>
              <a:t>A. Da</a:t>
            </a:r>
            <a:endParaRPr lang="sl-SI" sz="6000" b="1" dirty="0">
              <a:solidFill>
                <a:srgbClr val="1EA0DC"/>
              </a:solidFill>
            </a:endParaRPr>
          </a:p>
        </p:txBody>
      </p:sp>
    </p:spTree>
    <p:extLst>
      <p:ext uri="{BB962C8B-B14F-4D97-AF65-F5344CB8AC3E}">
        <p14:creationId xmlns:p14="http://schemas.microsoft.com/office/powerpoint/2010/main" xmlns="" val="3219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403648" y="1297292"/>
            <a:ext cx="6034617" cy="4525963"/>
          </a:xfrm>
          <a:prstGeom prst="rect">
            <a:avLst/>
          </a:prstGeom>
        </p:spPr>
      </p:pic>
      <p:sp>
        <p:nvSpPr>
          <p:cNvPr id="9" name="TextBox 8"/>
          <p:cNvSpPr txBox="1"/>
          <p:nvPr/>
        </p:nvSpPr>
        <p:spPr>
          <a:xfrm>
            <a:off x="6466157" y="5795972"/>
            <a:ext cx="1944216" cy="369332"/>
          </a:xfrm>
          <a:prstGeom prst="rect">
            <a:avLst/>
          </a:prstGeom>
          <a:noFill/>
        </p:spPr>
        <p:txBody>
          <a:bodyPr wrap="square" rtlCol="0">
            <a:spAutoFit/>
          </a:bodyPr>
          <a:lstStyle/>
          <a:p>
            <a:r>
              <a:rPr lang="sl-SI" dirty="0" smtClean="0"/>
              <a:t>Vir: Safe.si</a:t>
            </a:r>
            <a:endParaRPr lang="sl-SI" dirty="0"/>
          </a:p>
        </p:txBody>
      </p:sp>
      <p:sp>
        <p:nvSpPr>
          <p:cNvPr id="8" name="Content Placeholder 2"/>
          <p:cNvSpPr txBox="1">
            <a:spLocks/>
          </p:cNvSpPr>
          <p:nvPr/>
        </p:nvSpPr>
        <p:spPr>
          <a:xfrm>
            <a:off x="89756" y="404665"/>
            <a:ext cx="896448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90000"/>
              </a:lnSpc>
              <a:spcAft>
                <a:spcPct val="0"/>
              </a:spcAft>
              <a:buFont typeface="Arial" pitchFamily="34" charset="0"/>
              <a:buBlip>
                <a:blip r:embed="rId3"/>
              </a:buBlip>
            </a:pPr>
            <a:r>
              <a:rPr lang="sl-SI" sz="2800" b="1" kern="0" dirty="0" smtClean="0">
                <a:solidFill>
                  <a:srgbClr val="000000"/>
                </a:solidFill>
                <a:latin typeface="+mj-lt"/>
              </a:rPr>
              <a:t>NE.</a:t>
            </a:r>
            <a:endParaRPr lang="sl-SI" sz="2800" b="1" dirty="0" smtClean="0">
              <a:solidFill>
                <a:srgbClr val="1EA0DC"/>
              </a:solidFill>
            </a:endParaRPr>
          </a:p>
        </p:txBody>
      </p:sp>
    </p:spTree>
    <p:extLst>
      <p:ext uri="{BB962C8B-B14F-4D97-AF65-F5344CB8AC3E}">
        <p14:creationId xmlns:p14="http://schemas.microsoft.com/office/powerpoint/2010/main" xmlns="" val="1924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672" y="4459055"/>
            <a:ext cx="1219370" cy="1667108"/>
          </a:xfrm>
          <a:prstGeom prst="rect">
            <a:avLst/>
          </a:prstGeom>
        </p:spPr>
      </p:pic>
      <p:sp>
        <p:nvSpPr>
          <p:cNvPr id="5" name="Rounded Rectangular Callout 4"/>
          <p:cNvSpPr/>
          <p:nvPr/>
        </p:nvSpPr>
        <p:spPr>
          <a:xfrm>
            <a:off x="592366" y="1434719"/>
            <a:ext cx="7959267" cy="3024336"/>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 PRAVI</a:t>
            </a:r>
          </a:p>
          <a:p>
            <a:pPr algn="ctr"/>
            <a:r>
              <a:rPr lang="sl-SI" sz="2400" kern="0" dirty="0">
                <a:solidFill>
                  <a:srgbClr val="FF8929"/>
                </a:solidFill>
              </a:rPr>
              <a:t>Ne objavljaj in ne deli posnetkov, ki bi tebe ali tvojega prijatelja spravili v zadrego. Sem spadajo fotografije, na katerih si v spodnjem perilu, kopalkah ali celo gol/a! </a:t>
            </a:r>
            <a:br>
              <a:rPr lang="sl-SI" sz="2400" kern="0" dirty="0">
                <a:solidFill>
                  <a:srgbClr val="FF8929"/>
                </a:solidFill>
              </a:rPr>
            </a:br>
            <a:r>
              <a:rPr lang="sl-SI" sz="2400" kern="0" dirty="0">
                <a:solidFill>
                  <a:srgbClr val="FF8929"/>
                </a:solidFill>
              </a:rPr>
              <a:t>Takšni posnetki lahko tebi in prijateljem povzročijo težave. </a:t>
            </a:r>
            <a:br>
              <a:rPr lang="sl-SI" sz="2400" kern="0" dirty="0">
                <a:solidFill>
                  <a:srgbClr val="FF8929"/>
                </a:solidFill>
              </a:rPr>
            </a:br>
            <a:r>
              <a:rPr lang="sl-SI" sz="2400" kern="0" dirty="0">
                <a:solidFill>
                  <a:srgbClr val="FF8929"/>
                </a:solidFill>
              </a:rPr>
              <a:t>Nikoli ne veš, kdo vse jih bo videl in komu jih bo poslal naprej.</a:t>
            </a:r>
          </a:p>
        </p:txBody>
      </p:sp>
    </p:spTree>
    <p:extLst>
      <p:ext uri="{BB962C8B-B14F-4D97-AF65-F5344CB8AC3E}">
        <p14:creationId xmlns:p14="http://schemas.microsoft.com/office/powerpoint/2010/main" xmlns="" val="343272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6000" y="4725264"/>
            <a:ext cx="8280000" cy="1080000"/>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pPr lvl="0" fontAlgn="base">
              <a:lnSpc>
                <a:spcPct val="90000"/>
              </a:lnSpc>
              <a:spcAft>
                <a:spcPct val="0"/>
              </a:spcAft>
            </a:pPr>
            <a:r>
              <a:rPr lang="sl-SI" altLang="ja-JP" sz="3200" b="1" kern="0" dirty="0">
                <a:solidFill>
                  <a:srgbClr val="1EA0DC"/>
                </a:solidFill>
              </a:rPr>
              <a:t>C. Takšni osebi ne zaupam in ne bom njegov prijatelj.</a:t>
            </a:r>
          </a:p>
        </p:txBody>
      </p:sp>
      <p:sp>
        <p:nvSpPr>
          <p:cNvPr id="6" name="Rounded Rectangle 5"/>
          <p:cNvSpPr/>
          <p:nvPr/>
        </p:nvSpPr>
        <p:spPr>
          <a:xfrm>
            <a:off x="395536" y="3213096"/>
            <a:ext cx="8280000" cy="1080000"/>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pPr lvl="0" fontAlgn="base">
              <a:lnSpc>
                <a:spcPct val="90000"/>
              </a:lnSpc>
              <a:spcAft>
                <a:spcPct val="0"/>
              </a:spcAft>
            </a:pPr>
            <a:r>
              <a:rPr lang="sl-SI" altLang="ja-JP" sz="3200" b="1" kern="0" dirty="0" smtClean="0">
                <a:solidFill>
                  <a:srgbClr val="1EA0DC"/>
                </a:solidFill>
              </a:rPr>
              <a:t>B. Vse </a:t>
            </a:r>
            <a:r>
              <a:rPr lang="sl-SI" altLang="ja-JP" sz="3200" b="1" kern="0" dirty="0">
                <a:solidFill>
                  <a:srgbClr val="1EA0DC"/>
                </a:solidFill>
              </a:rPr>
              <a:t>skupaj je samo šala. Če se na spletu ne bo neprimerno obnašal, ni nobene škode. </a:t>
            </a:r>
          </a:p>
        </p:txBody>
      </p:sp>
      <p:sp>
        <p:nvSpPr>
          <p:cNvPr id="5" name="Rounded Rectangle 4"/>
          <p:cNvSpPr/>
          <p:nvPr/>
        </p:nvSpPr>
        <p:spPr>
          <a:xfrm>
            <a:off x="395536" y="1700928"/>
            <a:ext cx="8280000" cy="1080000"/>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pPr lvl="0" fontAlgn="base">
              <a:lnSpc>
                <a:spcPct val="90000"/>
              </a:lnSpc>
              <a:spcAft>
                <a:spcPct val="0"/>
              </a:spcAft>
            </a:pPr>
            <a:r>
              <a:rPr lang="sl-SI" altLang="ja-JP" sz="3200" b="1" kern="0" dirty="0" smtClean="0">
                <a:solidFill>
                  <a:srgbClr val="1EA0DC"/>
                </a:solidFill>
              </a:rPr>
              <a:t>A. Temu </a:t>
            </a:r>
            <a:r>
              <a:rPr lang="sl-SI" altLang="ja-JP" sz="3200" b="1" kern="0" dirty="0">
                <a:solidFill>
                  <a:srgbClr val="1EA0DC"/>
                </a:solidFill>
              </a:rPr>
              <a:t>pravimo kraja identitete. Takšno dejanje je nezakonito in nemoralno.</a:t>
            </a:r>
          </a:p>
        </p:txBody>
      </p:sp>
      <p:pic>
        <p:nvPicPr>
          <p:cNvPr id="4" name="Picture 2" descr="http://lighthouseinsights.in/wp-content/uploads/2012/03/facebook-fake-profil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62263" y="5865438"/>
            <a:ext cx="1397224" cy="83175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89756" y="180000"/>
            <a:ext cx="8964488" cy="861774"/>
          </a:xfrm>
          <a:prstGeom prst="rect">
            <a:avLst/>
          </a:prstGeom>
          <a:noFill/>
        </p:spPr>
        <p:txBody>
          <a:bodyPr wrap="square" rtlCol="0">
            <a:spAutoFit/>
          </a:bodyPr>
          <a:lstStyle/>
          <a:p>
            <a:pPr algn="ctr"/>
            <a:r>
              <a:rPr lang="sl-SI" altLang="ja-JP" sz="2500" b="1" dirty="0">
                <a:solidFill>
                  <a:srgbClr val="1EA0DC"/>
                </a:solidFill>
              </a:rPr>
              <a:t>10. Sošolec je ustvaril spletni profil in za </a:t>
            </a:r>
            <a:r>
              <a:rPr lang="sl-SI" altLang="ja-JP" sz="2500" b="1" dirty="0" smtClean="0">
                <a:solidFill>
                  <a:srgbClr val="1EA0DC"/>
                </a:solidFill>
              </a:rPr>
              <a:t>prikazno fotografijo </a:t>
            </a:r>
            <a:r>
              <a:rPr lang="sl-SI" altLang="ja-JP" sz="2500" b="1" dirty="0">
                <a:solidFill>
                  <a:srgbClr val="1EA0DC"/>
                </a:solidFill>
              </a:rPr>
              <a:t>namesto svoje uporabil kar fotografijo svojega prijatelja.</a:t>
            </a:r>
            <a:endParaRPr lang="sl-SI" sz="2500" dirty="0">
              <a:solidFill>
                <a:srgbClr val="1EA0DC"/>
              </a:solidFill>
            </a:endParaRPr>
          </a:p>
        </p:txBody>
      </p:sp>
    </p:spTree>
    <p:extLst>
      <p:ext uri="{BB962C8B-B14F-4D97-AF65-F5344CB8AC3E}">
        <p14:creationId xmlns:p14="http://schemas.microsoft.com/office/powerpoint/2010/main" xmlns="" val="24194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504" y="4499627"/>
            <a:ext cx="1219370" cy="1667108"/>
          </a:xfrm>
          <a:prstGeom prst="rect">
            <a:avLst/>
          </a:prstGeom>
        </p:spPr>
      </p:pic>
      <p:sp>
        <p:nvSpPr>
          <p:cNvPr id="5" name="Rounded Rectangular Callout 4"/>
          <p:cNvSpPr/>
          <p:nvPr/>
        </p:nvSpPr>
        <p:spPr>
          <a:xfrm>
            <a:off x="636093" y="2383218"/>
            <a:ext cx="7959267" cy="2088232"/>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SEJFKOV NAMIG</a:t>
            </a:r>
          </a:p>
          <a:p>
            <a:pPr algn="ctr"/>
            <a:r>
              <a:rPr lang="sl-SI" sz="2400" kern="0" dirty="0">
                <a:solidFill>
                  <a:srgbClr val="FF8929"/>
                </a:solidFill>
              </a:rPr>
              <a:t>Pretvarjanje, da smo nekdo drug, </a:t>
            </a:r>
            <a:br>
              <a:rPr lang="sl-SI" sz="2400" kern="0" dirty="0">
                <a:solidFill>
                  <a:srgbClr val="FF8929"/>
                </a:solidFill>
              </a:rPr>
            </a:br>
            <a:r>
              <a:rPr lang="sl-SI" sz="2400" kern="0" dirty="0">
                <a:solidFill>
                  <a:srgbClr val="FF8929"/>
                </a:solidFill>
              </a:rPr>
              <a:t>ni sprejemljivo vedenje in je lahko tudi kaznivo.</a:t>
            </a:r>
            <a:r>
              <a:rPr lang="sl-SI" sz="2400" b="1" kern="0" dirty="0">
                <a:solidFill>
                  <a:srgbClr val="FF8929"/>
                </a:solidFill>
              </a:rPr>
              <a:t> </a:t>
            </a:r>
          </a:p>
        </p:txBody>
      </p:sp>
      <p:sp>
        <p:nvSpPr>
          <p:cNvPr id="8" name="Rectangle 7"/>
          <p:cNvSpPr/>
          <p:nvPr/>
        </p:nvSpPr>
        <p:spPr>
          <a:xfrm>
            <a:off x="89756" y="403200"/>
            <a:ext cx="8964488" cy="954107"/>
          </a:xfrm>
          <a:prstGeom prst="rect">
            <a:avLst/>
          </a:prstGeom>
        </p:spPr>
        <p:txBody>
          <a:bodyPr wrap="square">
            <a:spAutoFit/>
          </a:bodyPr>
          <a:lstStyle/>
          <a:p>
            <a:pPr fontAlgn="base">
              <a:spcAft>
                <a:spcPct val="0"/>
              </a:spcAft>
              <a:buBlip>
                <a:blip r:embed="rId3"/>
              </a:buBlip>
            </a:pPr>
            <a:r>
              <a:rPr lang="sl-SI" altLang="ja-JP" sz="2800" b="1" kern="0" dirty="0" smtClean="0">
                <a:solidFill>
                  <a:srgbClr val="000000"/>
                </a:solidFill>
                <a:latin typeface="+mj-lt"/>
              </a:rPr>
              <a:t> Temu pravimo kraja identitete. Takšno dejanje je nezakonito in nemoralno.</a:t>
            </a:r>
            <a:endParaRPr lang="sl-SI" sz="2800" b="1" dirty="0">
              <a:solidFill>
                <a:srgbClr val="E05210"/>
              </a:solidFill>
              <a:latin typeface="+mj-lt"/>
            </a:endParaRPr>
          </a:p>
        </p:txBody>
      </p:sp>
    </p:spTree>
    <p:extLst>
      <p:ext uri="{BB962C8B-B14F-4D97-AF65-F5344CB8AC3E}">
        <p14:creationId xmlns:p14="http://schemas.microsoft.com/office/powerpoint/2010/main" xmlns="" val="36236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00"/>
            <a:ext cx="8229600" cy="477054"/>
          </a:xfrm>
        </p:spPr>
        <p:txBody>
          <a:bodyPr vert="horz" lIns="91440" tIns="45720" rIns="91440" bIns="45720" rtlCol="0" anchor="ctr">
            <a:spAutoFit/>
          </a:bodyPr>
          <a:lstStyle/>
          <a:p>
            <a:pPr marL="609600" indent="-609600" fontAlgn="base">
              <a:spcBef>
                <a:spcPct val="20000"/>
              </a:spcBef>
              <a:spcAft>
                <a:spcPct val="0"/>
              </a:spcAft>
            </a:pPr>
            <a:r>
              <a:rPr lang="sl-SI" altLang="ja-JP" sz="2500" b="1" dirty="0"/>
              <a:t>11. </a:t>
            </a:r>
            <a:r>
              <a:rPr lang="sl-SI" altLang="ja-JP" sz="2500" b="1" dirty="0" smtClean="0"/>
              <a:t>Česar ne bi rekel v živo, ne natipkaj </a:t>
            </a:r>
            <a:r>
              <a:rPr lang="sl-SI" altLang="ja-JP" sz="2500" b="1" dirty="0" err="1" smtClean="0"/>
              <a:t>online</a:t>
            </a:r>
            <a:r>
              <a:rPr lang="sl-SI" altLang="ja-JP" sz="2500" b="1" dirty="0" smtClean="0"/>
              <a:t> …</a:t>
            </a:r>
            <a:endParaRPr lang="sl-SI" sz="2500" b="1" kern="0" dirty="0">
              <a:latin typeface="+mn-lt"/>
              <a:ea typeface="+mn-ea"/>
              <a:cs typeface="+mn-cs"/>
            </a:endParaRPr>
          </a:p>
        </p:txBody>
      </p:sp>
      <p:pic>
        <p:nvPicPr>
          <p:cNvPr id="8195" name="Picture 3" descr="C:\Users\zrimk\Documents\01 SAFE-SI\04 ONLINE ZADEVE\Plakat 10 zlati pravil - nov\Lutka_stop.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9815" y="4581128"/>
            <a:ext cx="2554673" cy="215061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ounded Rectangle 10"/>
          <p:cNvSpPr/>
          <p:nvPr/>
        </p:nvSpPr>
        <p:spPr>
          <a:xfrm>
            <a:off x="4721696" y="2746002"/>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pPr>
            <a:r>
              <a:rPr lang="sl-SI" sz="6000" b="1" dirty="0" smtClean="0">
                <a:solidFill>
                  <a:srgbClr val="1EA0DC"/>
                </a:solidFill>
              </a:rPr>
              <a:t>B. Ne </a:t>
            </a:r>
            <a:r>
              <a:rPr lang="sl-SI" sz="6000" b="1" dirty="0">
                <a:solidFill>
                  <a:srgbClr val="1EA0DC"/>
                </a:solidFill>
              </a:rPr>
              <a:t>drži</a:t>
            </a:r>
            <a:endParaRPr lang="en-GB" sz="6000" b="1" dirty="0">
              <a:solidFill>
                <a:srgbClr val="1EA0DC"/>
              </a:solidFill>
            </a:endParaRPr>
          </a:p>
        </p:txBody>
      </p:sp>
      <p:sp>
        <p:nvSpPr>
          <p:cNvPr id="12" name="Rounded Rectangle 11"/>
          <p:cNvSpPr/>
          <p:nvPr/>
        </p:nvSpPr>
        <p:spPr>
          <a:xfrm>
            <a:off x="851309" y="2736800"/>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tabLst>
                <a:tab pos="1257300" algn="l"/>
                <a:tab pos="1343025" algn="l"/>
              </a:tabLst>
            </a:pPr>
            <a:r>
              <a:rPr lang="sl-SI" sz="6000" b="1" dirty="0" smtClean="0">
                <a:solidFill>
                  <a:srgbClr val="1EA0DC"/>
                </a:solidFill>
              </a:rPr>
              <a:t>A. Drži</a:t>
            </a:r>
            <a:endParaRPr lang="sl-SI" sz="6000" b="1" dirty="0">
              <a:solidFill>
                <a:srgbClr val="1EA0DC"/>
              </a:solidFill>
            </a:endParaRPr>
          </a:p>
        </p:txBody>
      </p:sp>
    </p:spTree>
    <p:extLst>
      <p:ext uri="{BB962C8B-B14F-4D97-AF65-F5344CB8AC3E}">
        <p14:creationId xmlns:p14="http://schemas.microsoft.com/office/powerpoint/2010/main" xmlns="" val="347544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3"/>
            <a:ext cx="8229600" cy="576064"/>
          </a:xfrm>
        </p:spPr>
        <p:txBody>
          <a:bodyPr>
            <a:normAutofit/>
          </a:bodyPr>
          <a:lstStyle/>
          <a:p>
            <a:pPr lvl="0" fontAlgn="base">
              <a:spcAft>
                <a:spcPct val="0"/>
              </a:spcAft>
              <a:buBlip>
                <a:blip r:embed="rId2"/>
              </a:buBlip>
            </a:pPr>
            <a:r>
              <a:rPr lang="sl-SI" altLang="ja-JP" sz="2800" b="1" kern="0" dirty="0" smtClean="0">
                <a:solidFill>
                  <a:srgbClr val="000000"/>
                </a:solidFill>
                <a:latin typeface="+mj-lt"/>
              </a:rPr>
              <a:t>Drži</a:t>
            </a:r>
            <a:r>
              <a:rPr kumimoji="0" lang="sl-SI" altLang="ja-JP" sz="2800" b="1" i="0" u="none" strike="noStrike" kern="0" cap="none" spc="0" normalizeH="0" baseline="0" noProof="0" dirty="0" smtClean="0">
                <a:ln>
                  <a:noFill/>
                </a:ln>
                <a:solidFill>
                  <a:srgbClr val="000000"/>
                </a:solidFill>
                <a:effectLst/>
                <a:uLnTx/>
                <a:uFillTx/>
                <a:latin typeface="+mj-lt"/>
              </a:rPr>
              <a:t>.</a:t>
            </a:r>
            <a:endParaRPr lang="sl-SI" sz="2600" b="1" dirty="0" smtClean="0">
              <a:solidFill>
                <a:srgbClr val="E05210"/>
              </a:solidFill>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b="16149"/>
          <a:stretch/>
        </p:blipFill>
        <p:spPr>
          <a:xfrm>
            <a:off x="35496" y="4911904"/>
            <a:ext cx="1695687" cy="1685448"/>
          </a:xfrm>
          <a:prstGeom prst="rect">
            <a:avLst/>
          </a:prstGeom>
        </p:spPr>
      </p:pic>
      <p:sp>
        <p:nvSpPr>
          <p:cNvPr id="5" name="Rounded Rectangular Callout 4"/>
          <p:cNvSpPr/>
          <p:nvPr/>
        </p:nvSpPr>
        <p:spPr>
          <a:xfrm>
            <a:off x="611560" y="1772816"/>
            <a:ext cx="7959267" cy="3024336"/>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SEJFKOV NAMIG</a:t>
            </a:r>
          </a:p>
          <a:p>
            <a:pPr algn="ctr"/>
            <a:r>
              <a:rPr lang="sl-SI" sz="2400" kern="0" dirty="0">
                <a:solidFill>
                  <a:srgbClr val="FF8929"/>
                </a:solidFill>
              </a:rPr>
              <a:t> Ne skrivaj se za anonimnostjo za zaslonom. Na spletu smo pogosto lažje nesramni do drugih, saj svojih žrtev ne gledamo v obraz, to pa ne pomeni, da je žrtvam kaj lažje! Poleg tega na anonimnost pri takih stvareh ne gre računati, saj puščamo digitalne sledi.</a:t>
            </a:r>
          </a:p>
        </p:txBody>
      </p:sp>
    </p:spTree>
    <p:extLst>
      <p:ext uri="{BB962C8B-B14F-4D97-AF65-F5344CB8AC3E}">
        <p14:creationId xmlns:p14="http://schemas.microsoft.com/office/powerpoint/2010/main" xmlns="" val="165527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78000" y="4509240"/>
            <a:ext cx="8280000" cy="1080000"/>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pPr lvl="0" fontAlgn="base">
              <a:spcAft>
                <a:spcPct val="0"/>
              </a:spcAft>
            </a:pPr>
            <a:r>
              <a:rPr lang="sl-SI" altLang="ja-JP" sz="3200" b="1" kern="0" dirty="0" smtClean="0">
                <a:solidFill>
                  <a:srgbClr val="1EA0DC"/>
                </a:solidFill>
              </a:rPr>
              <a:t>C. Takšno </a:t>
            </a:r>
            <a:r>
              <a:rPr lang="sl-SI" altLang="ja-JP" sz="3200" b="1" kern="0" dirty="0">
                <a:solidFill>
                  <a:srgbClr val="1EA0DC"/>
                </a:solidFill>
              </a:rPr>
              <a:t>sporočilo posreduješ naprej svojim prijateljem, zakaj bi bil samo ti prestrašen.</a:t>
            </a:r>
            <a:endParaRPr lang="sl-SI" sz="3200" b="1" kern="0" dirty="0">
              <a:solidFill>
                <a:srgbClr val="1EA0DC"/>
              </a:solidFill>
            </a:endParaRPr>
          </a:p>
        </p:txBody>
      </p:sp>
      <p:sp>
        <p:nvSpPr>
          <p:cNvPr id="7" name="Rounded Rectangle 6"/>
          <p:cNvSpPr/>
          <p:nvPr/>
        </p:nvSpPr>
        <p:spPr>
          <a:xfrm>
            <a:off x="378000" y="3249100"/>
            <a:ext cx="8280000" cy="1080000"/>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r>
              <a:rPr lang="sl-SI" altLang="ja-JP" sz="3200" b="1" kern="0" dirty="0" smtClean="0">
                <a:solidFill>
                  <a:srgbClr val="1EA0DC"/>
                </a:solidFill>
              </a:rPr>
              <a:t>B. Skušaš </a:t>
            </a:r>
            <a:r>
              <a:rPr lang="sl-SI" altLang="ja-JP" sz="3200" b="1" kern="0" dirty="0">
                <a:solidFill>
                  <a:srgbClr val="1EA0DC"/>
                </a:solidFill>
              </a:rPr>
              <a:t>najti avtorja tega sporočila in mu vrniti milo za drago. </a:t>
            </a:r>
            <a:endParaRPr lang="sl-SI" sz="3200" dirty="0"/>
          </a:p>
        </p:txBody>
      </p:sp>
      <p:sp>
        <p:nvSpPr>
          <p:cNvPr id="6" name="Rounded Rectangle 5"/>
          <p:cNvSpPr/>
          <p:nvPr/>
        </p:nvSpPr>
        <p:spPr>
          <a:xfrm>
            <a:off x="377347" y="1988960"/>
            <a:ext cx="8280000" cy="1080000"/>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pPr lvl="0" fontAlgn="base">
              <a:spcAft>
                <a:spcPct val="0"/>
              </a:spcAft>
            </a:pPr>
            <a:r>
              <a:rPr lang="sl-SI" altLang="ja-JP" sz="3200" b="1" kern="0" dirty="0" smtClean="0">
                <a:solidFill>
                  <a:srgbClr val="1EA0DC"/>
                </a:solidFill>
              </a:rPr>
              <a:t>A. Nanj </a:t>
            </a:r>
            <a:r>
              <a:rPr lang="sl-SI" altLang="ja-JP" sz="3200" b="1" kern="0" dirty="0">
                <a:solidFill>
                  <a:srgbClr val="1EA0DC"/>
                </a:solidFill>
              </a:rPr>
              <a:t>ne odgovoriš, ampak ga takoj pokažeš staršem ali odrasli osebi, ki ji zaupaš.</a:t>
            </a:r>
          </a:p>
        </p:txBody>
      </p:sp>
      <p:sp>
        <p:nvSpPr>
          <p:cNvPr id="2" name="Title 1"/>
          <p:cNvSpPr>
            <a:spLocks noGrp="1"/>
          </p:cNvSpPr>
          <p:nvPr>
            <p:ph type="title"/>
          </p:nvPr>
        </p:nvSpPr>
        <p:spPr>
          <a:xfrm>
            <a:off x="0" y="180000"/>
            <a:ext cx="8964488" cy="861774"/>
          </a:xfrm>
        </p:spPr>
        <p:txBody>
          <a:bodyPr vert="horz" lIns="91440" tIns="45720" rIns="91440" bIns="45720" rtlCol="0" anchor="ctr">
            <a:spAutoFit/>
          </a:bodyPr>
          <a:lstStyle/>
          <a:p>
            <a:pPr marL="176213" indent="-84138" fontAlgn="base">
              <a:spcBef>
                <a:spcPct val="20000"/>
              </a:spcBef>
              <a:spcAft>
                <a:spcPct val="0"/>
              </a:spcAft>
            </a:pPr>
            <a:r>
              <a:rPr lang="sl-SI" altLang="ja-JP" sz="2500" b="1" kern="0" dirty="0" smtClean="0">
                <a:latin typeface="+mn-lt"/>
                <a:ea typeface="+mn-ea"/>
                <a:cs typeface="+mn-cs"/>
              </a:rPr>
              <a:t>12. </a:t>
            </a:r>
            <a:r>
              <a:rPr lang="sl-SI" altLang="ja-JP" sz="2500" b="1" kern="0" dirty="0">
                <a:latin typeface="+mn-lt"/>
                <a:ea typeface="+mn-ea"/>
                <a:cs typeface="+mn-cs"/>
              </a:rPr>
              <a:t>Kaj storiš, če prejmeš sporočilo prek interneta </a:t>
            </a:r>
            <a:r>
              <a:rPr lang="sl-SI" altLang="ja-JP" sz="2500" b="1" kern="0" dirty="0" smtClean="0">
                <a:latin typeface="+mn-lt"/>
                <a:ea typeface="+mn-ea"/>
                <a:cs typeface="+mn-cs"/>
              </a:rPr>
              <a:t>ali mobilnega telefona</a:t>
            </a:r>
            <a:r>
              <a:rPr lang="sl-SI" altLang="ja-JP" sz="2500" b="1" kern="0" dirty="0">
                <a:latin typeface="+mn-lt"/>
                <a:ea typeface="+mn-ea"/>
                <a:cs typeface="+mn-cs"/>
              </a:rPr>
              <a:t>, ki ti daje neprijeten občutek ali te prestraši</a:t>
            </a:r>
            <a:r>
              <a:rPr lang="sl-SI" altLang="ja-JP" sz="2500" b="1" kern="0" dirty="0" smtClean="0">
                <a:latin typeface="+mn-lt"/>
                <a:ea typeface="+mn-ea"/>
                <a:cs typeface="+mn-cs"/>
              </a:rPr>
              <a:t>?</a:t>
            </a:r>
            <a:endParaRPr lang="sl-SI" sz="2500" b="1" kern="0" dirty="0">
              <a:latin typeface="+mn-lt"/>
              <a:ea typeface="+mn-ea"/>
              <a:cs typeface="+mn-cs"/>
            </a:endParaRPr>
          </a:p>
        </p:txBody>
      </p:sp>
      <p:pic>
        <p:nvPicPr>
          <p:cNvPr id="9218" name="Picture 2" descr="C:\Users\zrimk\Documents\01 SAFE-SI\08 DAN VARNE RABE INTERNETA\2018\Paket aktivnosti\Kviz\screaming-146426_128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56376" y="5854101"/>
            <a:ext cx="864096" cy="959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030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9"/>
            <a:ext cx="8229600" cy="1080120"/>
          </a:xfrm>
        </p:spPr>
        <p:txBody>
          <a:bodyPr/>
          <a:lstStyle/>
          <a:p>
            <a:pPr lvl="0" fontAlgn="base">
              <a:spcAft>
                <a:spcPct val="0"/>
              </a:spcAft>
              <a:buBlip>
                <a:blip r:embed="rId2"/>
              </a:buBlip>
            </a:pPr>
            <a:r>
              <a:rPr kumimoji="0" lang="sl-SI" altLang="ja-JP" sz="2800" b="1" i="0" u="none" strike="noStrike" kern="0" cap="none" spc="0" normalizeH="0" baseline="0" noProof="0" dirty="0" smtClean="0">
                <a:ln>
                  <a:noFill/>
                </a:ln>
                <a:solidFill>
                  <a:srgbClr val="000000"/>
                </a:solidFill>
                <a:effectLst/>
                <a:uLnTx/>
                <a:uFillTx/>
                <a:latin typeface="+mj-lt"/>
              </a:rPr>
              <a:t>Nanj ne odgovoriš, ampak ga takoj pokažeš staršem ali odrasli osebi, ki ji zaupaš.</a:t>
            </a:r>
            <a:endParaRPr lang="sl-SI" sz="2600" b="1" dirty="0" smtClean="0">
              <a:solidFill>
                <a:srgbClr val="E05210"/>
              </a:solidFill>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496" y="5085184"/>
            <a:ext cx="1219370" cy="1667108"/>
          </a:xfrm>
          <a:prstGeom prst="rect">
            <a:avLst/>
          </a:prstGeom>
        </p:spPr>
      </p:pic>
      <p:sp>
        <p:nvSpPr>
          <p:cNvPr id="6" name="Rounded Rectangular Callout 5"/>
          <p:cNvSpPr/>
          <p:nvPr/>
        </p:nvSpPr>
        <p:spPr>
          <a:xfrm>
            <a:off x="539552" y="2276872"/>
            <a:ext cx="7959267" cy="2808312"/>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SEJFKOV NAMIG </a:t>
            </a:r>
          </a:p>
          <a:p>
            <a:pPr algn="ctr"/>
            <a:r>
              <a:rPr lang="sl-SI" sz="2400" kern="0" dirty="0">
                <a:solidFill>
                  <a:srgbClr val="FF8929"/>
                </a:solidFill>
              </a:rPr>
              <a:t>Če se želiš z nekom pogovoriti, lahko pokličeš tudi </a:t>
            </a:r>
          </a:p>
          <a:p>
            <a:pPr algn="ctr"/>
            <a:r>
              <a:rPr lang="sl-SI" sz="2400" kern="0" dirty="0">
                <a:solidFill>
                  <a:srgbClr val="FF8929"/>
                </a:solidFill>
              </a:rPr>
              <a:t>TOM TELEFON na številko 116 111, kjer mladim svetujejo, če se znajdejo v težavah pri uporabi tehnologije.</a:t>
            </a:r>
            <a:r>
              <a:rPr lang="sl-SI" sz="2400" kern="0" dirty="0">
                <a:solidFill>
                  <a:srgbClr val="00B050"/>
                </a:solidFill>
              </a:rPr>
              <a:t>  </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7559" t="10826" r="7158" b="9795"/>
          <a:stretch/>
        </p:blipFill>
        <p:spPr bwMode="auto">
          <a:xfrm>
            <a:off x="6516216" y="1412776"/>
            <a:ext cx="1624613" cy="15802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2319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2" y="274638"/>
            <a:ext cx="9036496" cy="1143000"/>
          </a:xfrm>
        </p:spPr>
        <p:txBody>
          <a:bodyPr>
            <a:normAutofit/>
          </a:bodyPr>
          <a:lstStyle/>
          <a:p>
            <a:r>
              <a:rPr lang="sl-SI" b="1" dirty="0" smtClean="0">
                <a:solidFill>
                  <a:srgbClr val="FF8929"/>
                </a:solidFill>
              </a:rPr>
              <a:t>Ali veš kaj je to spletni ugled?</a:t>
            </a:r>
            <a:endParaRPr lang="sl-SI" b="1" dirty="0">
              <a:solidFill>
                <a:srgbClr val="FF8929"/>
              </a:solidFill>
            </a:endParaRPr>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r>
              <a:rPr lang="sl-SI" dirty="0" smtClean="0">
                <a:latin typeface="+mj-lt"/>
              </a:rPr>
              <a:t>Naš </a:t>
            </a:r>
            <a:r>
              <a:rPr lang="sl-SI" b="1" dirty="0" smtClean="0">
                <a:latin typeface="+mj-lt"/>
              </a:rPr>
              <a:t>spletni ugled </a:t>
            </a:r>
            <a:r>
              <a:rPr lang="sl-SI" dirty="0" smtClean="0">
                <a:latin typeface="+mj-lt"/>
              </a:rPr>
              <a:t>sestavljajo vse naše objave na internetu, na družabnih omrežjih, blogih…Torej vsaka naša slika, ki jo objavimo, vsak naš komentar ali informacija, ki jo delimo z drugimi.</a:t>
            </a:r>
          </a:p>
          <a:p>
            <a:pPr marL="0" indent="0">
              <a:buNone/>
            </a:pPr>
            <a:r>
              <a:rPr lang="sl-SI" dirty="0"/>
              <a:t/>
            </a:r>
            <a:br>
              <a:rPr lang="sl-SI" dirty="0"/>
            </a:br>
            <a:r>
              <a:rPr lang="sl-SI" dirty="0" smtClean="0"/>
              <a:t>Z </a:t>
            </a:r>
            <a:r>
              <a:rPr lang="sl-SI" dirty="0"/>
              <a:t>objavljanjem fotografij, video posnetkov in komentarjev </a:t>
            </a:r>
            <a:r>
              <a:rPr lang="sl-SI" dirty="0" smtClean="0"/>
              <a:t>tako ustvarjamo svoj </a:t>
            </a:r>
            <a:r>
              <a:rPr lang="sl-SI" b="1" dirty="0"/>
              <a:t>digitalni odtis</a:t>
            </a:r>
            <a:r>
              <a:rPr lang="sl-SI" b="1" dirty="0" smtClean="0"/>
              <a:t>.</a:t>
            </a:r>
            <a:endParaRPr lang="sl-SI" b="1" dirty="0" smtClean="0">
              <a:latin typeface="+mj-lt"/>
            </a:endParaRPr>
          </a:p>
        </p:txBody>
      </p:sp>
    </p:spTree>
    <p:extLst>
      <p:ext uri="{BB962C8B-B14F-4D97-AF65-F5344CB8AC3E}">
        <p14:creationId xmlns:p14="http://schemas.microsoft.com/office/powerpoint/2010/main" xmlns="" val="2847249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51520" y="4054760"/>
            <a:ext cx="8568000" cy="1894520"/>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pPr lvl="0" fontAlgn="base">
              <a:lnSpc>
                <a:spcPct val="90000"/>
              </a:lnSpc>
              <a:spcAft>
                <a:spcPct val="0"/>
              </a:spcAft>
            </a:pPr>
            <a:r>
              <a:rPr lang="sl-SI" altLang="ja-JP" sz="3200" b="1" kern="0" dirty="0" smtClean="0">
                <a:solidFill>
                  <a:srgbClr val="1EA0DC"/>
                </a:solidFill>
              </a:rPr>
              <a:t>C. To </a:t>
            </a:r>
            <a:r>
              <a:rPr lang="sl-SI" altLang="ja-JP" sz="3200" b="1" kern="0" dirty="0">
                <a:solidFill>
                  <a:srgbClr val="1EA0DC"/>
                </a:solidFill>
              </a:rPr>
              <a:t>je popolnoma nesprejemljivo. V nobenem primeru ga ne smeš ga posredovati naprej. O tem bi moral obvestiti ravnatelja, saj bi se lahko pretep slabo končal. </a:t>
            </a:r>
          </a:p>
        </p:txBody>
      </p:sp>
      <p:sp>
        <p:nvSpPr>
          <p:cNvPr id="9" name="Rounded Rectangle 8"/>
          <p:cNvSpPr/>
          <p:nvPr/>
        </p:nvSpPr>
        <p:spPr>
          <a:xfrm>
            <a:off x="251520" y="2783464"/>
            <a:ext cx="8568000" cy="1080000"/>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r>
              <a:rPr lang="sl-SI" altLang="ja-JP" sz="3200" b="1" kern="0" dirty="0" smtClean="0">
                <a:solidFill>
                  <a:srgbClr val="1EA0DC"/>
                </a:solidFill>
              </a:rPr>
              <a:t>B. Posnetek </a:t>
            </a:r>
            <a:r>
              <a:rPr lang="sl-SI" altLang="ja-JP" sz="3200" b="1" kern="0" dirty="0">
                <a:solidFill>
                  <a:srgbClr val="1EA0DC"/>
                </a:solidFill>
              </a:rPr>
              <a:t>se ti zdi zabaven in ga pošlješ naprej svojim prijateljem. </a:t>
            </a:r>
            <a:endParaRPr lang="sl-SI" sz="4800" dirty="0"/>
          </a:p>
        </p:txBody>
      </p:sp>
      <p:sp>
        <p:nvSpPr>
          <p:cNvPr id="8" name="Rounded Rectangle 7"/>
          <p:cNvSpPr/>
          <p:nvPr/>
        </p:nvSpPr>
        <p:spPr>
          <a:xfrm>
            <a:off x="251520" y="1512168"/>
            <a:ext cx="8568000" cy="1080000"/>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pPr lvl="0" fontAlgn="base">
              <a:lnSpc>
                <a:spcPct val="90000"/>
              </a:lnSpc>
              <a:spcAft>
                <a:spcPct val="0"/>
              </a:spcAft>
            </a:pPr>
            <a:r>
              <a:rPr lang="sl-SI" altLang="ja-JP" sz="3200" b="1" kern="0" dirty="0" smtClean="0">
                <a:solidFill>
                  <a:srgbClr val="1EA0DC"/>
                </a:solidFill>
              </a:rPr>
              <a:t>A. Če </a:t>
            </a:r>
            <a:r>
              <a:rPr lang="sl-SI" altLang="ja-JP" sz="3200" b="1" kern="0" dirty="0">
                <a:solidFill>
                  <a:srgbClr val="1EA0DC"/>
                </a:solidFill>
              </a:rPr>
              <a:t>gre samo za šalo, ni težav. Saj pretepa tako ali tako nisi posnel ti. </a:t>
            </a:r>
          </a:p>
        </p:txBody>
      </p:sp>
      <p:sp>
        <p:nvSpPr>
          <p:cNvPr id="2" name="Title 1"/>
          <p:cNvSpPr>
            <a:spLocks noGrp="1"/>
          </p:cNvSpPr>
          <p:nvPr>
            <p:ph type="title"/>
          </p:nvPr>
        </p:nvSpPr>
        <p:spPr>
          <a:xfrm>
            <a:off x="53752" y="180000"/>
            <a:ext cx="9036496" cy="861774"/>
          </a:xfrm>
        </p:spPr>
        <p:txBody>
          <a:bodyPr vert="horz" lIns="91440" tIns="45720" rIns="91440" bIns="45720" rtlCol="0" anchor="ctr">
            <a:spAutoFit/>
          </a:bodyPr>
          <a:lstStyle/>
          <a:p>
            <a:pPr fontAlgn="base">
              <a:spcBef>
                <a:spcPct val="20000"/>
              </a:spcBef>
              <a:spcAft>
                <a:spcPct val="0"/>
              </a:spcAft>
            </a:pPr>
            <a:r>
              <a:rPr lang="sl-SI" altLang="ja-JP" sz="2500" b="1" kern="0" dirty="0" smtClean="0">
                <a:latin typeface="+mn-lt"/>
                <a:ea typeface="+mn-ea"/>
                <a:cs typeface="+mn-cs"/>
              </a:rPr>
              <a:t>13. </a:t>
            </a:r>
            <a:r>
              <a:rPr lang="sl-SI" altLang="ja-JP" sz="2500" b="1" kern="0" dirty="0">
                <a:latin typeface="+mn-lt"/>
                <a:ea typeface="+mn-ea"/>
                <a:cs typeface="+mn-cs"/>
              </a:rPr>
              <a:t>Nekdo ti po telefonu pošlje video z nasilno vsebino, ki prikazuje pretep med otroki, ki obiskujejo tvojo šolo. Kaj storiš z njim</a:t>
            </a:r>
            <a:r>
              <a:rPr lang="sl-SI" altLang="ja-JP" sz="2500" b="1" kern="0" dirty="0" smtClean="0">
                <a:latin typeface="+mn-lt"/>
                <a:ea typeface="+mn-ea"/>
                <a:cs typeface="+mn-cs"/>
              </a:rPr>
              <a:t>?</a:t>
            </a:r>
            <a:endParaRPr lang="sl-SI" sz="2500" b="1" kern="0" dirty="0">
              <a:latin typeface="+mn-lt"/>
              <a:ea typeface="+mn-ea"/>
              <a:cs typeface="+mn-cs"/>
            </a:endParaRPr>
          </a:p>
        </p:txBody>
      </p:sp>
      <p:pic>
        <p:nvPicPr>
          <p:cNvPr id="10242" name="Picture 2" descr="C:\Users\zrimk\Documents\01 SAFE-SI\08 DAN VARNE RABE INTERNETA\2018\Paket aktivnosti\Kviz\fight-151796_128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603740"/>
            <a:ext cx="720080" cy="106555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zrimk\Documents\01 SAFE-SI\08 DAN VARNE RABE INTERNETA\2018\Paket aktivnosti\Kviz\fight-151796_128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7812360" y="5395850"/>
            <a:ext cx="909275" cy="13455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114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56" y="403200"/>
            <a:ext cx="8964488" cy="1152128"/>
          </a:xfrm>
        </p:spPr>
        <p:txBody>
          <a:bodyPr>
            <a:noAutofit/>
          </a:bodyPr>
          <a:lstStyle/>
          <a:p>
            <a:pPr lvl="0" fontAlgn="base">
              <a:lnSpc>
                <a:spcPct val="90000"/>
              </a:lnSpc>
              <a:spcAft>
                <a:spcPct val="0"/>
              </a:spcAft>
              <a:buBlip>
                <a:blip r:embed="rId2"/>
              </a:buBlip>
            </a:pPr>
            <a:r>
              <a:rPr lang="sl-SI" altLang="ja-JP" sz="2800" b="1" kern="0" dirty="0" smtClean="0">
                <a:solidFill>
                  <a:srgbClr val="000000"/>
                </a:solidFill>
                <a:latin typeface="+mj-lt"/>
              </a:rPr>
              <a:t>To </a:t>
            </a:r>
            <a:r>
              <a:rPr lang="sl-SI" altLang="ja-JP" sz="2800" b="1" kern="0" dirty="0">
                <a:solidFill>
                  <a:srgbClr val="000000"/>
                </a:solidFill>
                <a:latin typeface="+mj-lt"/>
              </a:rPr>
              <a:t>je popolnoma nesprejemljivo. V nobenem primeru ga ne </a:t>
            </a:r>
            <a:r>
              <a:rPr lang="sl-SI" altLang="ja-JP" sz="2800" b="1" kern="0" dirty="0" smtClean="0">
                <a:solidFill>
                  <a:srgbClr val="000000"/>
                </a:solidFill>
                <a:latin typeface="+mj-lt"/>
              </a:rPr>
              <a:t>smeš </a:t>
            </a:r>
            <a:r>
              <a:rPr lang="sl-SI" altLang="ja-JP" sz="2800" b="1" kern="0" dirty="0">
                <a:solidFill>
                  <a:srgbClr val="000000"/>
                </a:solidFill>
                <a:latin typeface="+mj-lt"/>
              </a:rPr>
              <a:t>posredovati naprej. O tem bi moral obvestiti ravnatelja, saj bi se lahko pretep slabo končal.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b="16149"/>
          <a:stretch/>
        </p:blipFill>
        <p:spPr>
          <a:xfrm>
            <a:off x="140009" y="5055920"/>
            <a:ext cx="1695687" cy="1685448"/>
          </a:xfrm>
          <a:prstGeom prst="rect">
            <a:avLst/>
          </a:prstGeom>
        </p:spPr>
      </p:pic>
      <p:sp>
        <p:nvSpPr>
          <p:cNvPr id="5" name="Rounded Rectangular Callout 4"/>
          <p:cNvSpPr/>
          <p:nvPr/>
        </p:nvSpPr>
        <p:spPr>
          <a:xfrm>
            <a:off x="539552" y="1772816"/>
            <a:ext cx="7959267" cy="3024336"/>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SEJFKOV NAMIG </a:t>
            </a:r>
          </a:p>
          <a:p>
            <a:pPr algn="ctr"/>
            <a:r>
              <a:rPr lang="sl-SI" sz="2400" kern="0" dirty="0">
                <a:solidFill>
                  <a:srgbClr val="FF8929"/>
                </a:solidFill>
              </a:rPr>
              <a:t>Pomembno je, da pri komuniciranju na spletu spoštujemo pravice drugih; tudi tako, da neprimernih vsebin ne pošiljamo naprej in nemudoma obvestimo odraslo osebo, ki ji zaupamo. </a:t>
            </a:r>
          </a:p>
        </p:txBody>
      </p:sp>
    </p:spTree>
    <p:extLst>
      <p:ext uri="{BB962C8B-B14F-4D97-AF65-F5344CB8AC3E}">
        <p14:creationId xmlns:p14="http://schemas.microsoft.com/office/powerpoint/2010/main" xmlns="" val="17353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77347" y="1484784"/>
            <a:ext cx="8280000" cy="1080000"/>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pPr lvl="0" fontAlgn="base">
              <a:lnSpc>
                <a:spcPct val="90000"/>
              </a:lnSpc>
              <a:spcAft>
                <a:spcPct val="0"/>
              </a:spcAft>
            </a:pPr>
            <a:r>
              <a:rPr lang="sl-SI" altLang="ja-JP" sz="3200" b="1" kern="0" dirty="0" smtClean="0">
                <a:solidFill>
                  <a:srgbClr val="1EA0DC"/>
                </a:solidFill>
              </a:rPr>
              <a:t>A. Naj </a:t>
            </a:r>
            <a:r>
              <a:rPr lang="sl-SI" altLang="ja-JP" sz="3200" b="1" kern="0" dirty="0">
                <a:solidFill>
                  <a:srgbClr val="1EA0DC"/>
                </a:solidFill>
              </a:rPr>
              <a:t>o tem takoj obvesti svoje starše in se z njimi pogovori, kaj naj stori.</a:t>
            </a:r>
          </a:p>
        </p:txBody>
      </p:sp>
      <p:sp>
        <p:nvSpPr>
          <p:cNvPr id="7" name="Rounded Rectangle 6"/>
          <p:cNvSpPr/>
          <p:nvPr/>
        </p:nvSpPr>
        <p:spPr>
          <a:xfrm>
            <a:off x="378000" y="2764590"/>
            <a:ext cx="8280000" cy="1544724"/>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pPr lvl="0" fontAlgn="base">
              <a:lnSpc>
                <a:spcPct val="90000"/>
              </a:lnSpc>
              <a:spcAft>
                <a:spcPct val="0"/>
              </a:spcAft>
            </a:pPr>
            <a:r>
              <a:rPr lang="sl-SI" altLang="ja-JP" sz="3200" b="1" kern="0" dirty="0" smtClean="0">
                <a:solidFill>
                  <a:srgbClr val="1EA0DC"/>
                </a:solidFill>
              </a:rPr>
              <a:t>B. Predlagaš </a:t>
            </a:r>
            <a:r>
              <a:rPr lang="sl-SI" altLang="ja-JP" sz="3200" b="1" kern="0" dirty="0">
                <a:solidFill>
                  <a:srgbClr val="1EA0DC"/>
                </a:solidFill>
              </a:rPr>
              <a:t>ji, da naj vrne milo za drago. Saj si na internetu tako in tako anonimen in ne bo nihče </a:t>
            </a:r>
            <a:r>
              <a:rPr lang="sl-SI" altLang="ja-JP" sz="3200" b="1" kern="0" dirty="0" smtClean="0">
                <a:solidFill>
                  <a:srgbClr val="1EA0DC"/>
                </a:solidFill>
              </a:rPr>
              <a:t>ugotovil </a:t>
            </a:r>
            <a:r>
              <a:rPr lang="sl-SI" altLang="ja-JP" sz="3200" b="1" kern="0" dirty="0">
                <a:solidFill>
                  <a:srgbClr val="1EA0DC"/>
                </a:solidFill>
              </a:rPr>
              <a:t>kdo je.</a:t>
            </a:r>
          </a:p>
        </p:txBody>
      </p:sp>
      <p:sp>
        <p:nvSpPr>
          <p:cNvPr id="8" name="Rounded Rectangle 7"/>
          <p:cNvSpPr/>
          <p:nvPr/>
        </p:nvSpPr>
        <p:spPr>
          <a:xfrm>
            <a:off x="377347" y="4509120"/>
            <a:ext cx="8280000" cy="1080000"/>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numCol="1" rtlCol="0" anchor="ctr"/>
          <a:lstStyle/>
          <a:p>
            <a:pPr lvl="0" fontAlgn="base">
              <a:lnSpc>
                <a:spcPct val="90000"/>
              </a:lnSpc>
              <a:spcAft>
                <a:spcPct val="0"/>
              </a:spcAft>
            </a:pPr>
            <a:r>
              <a:rPr lang="sl-SI" sz="3200" b="1" kern="0" dirty="0" smtClean="0">
                <a:solidFill>
                  <a:srgbClr val="1EA0DC"/>
                </a:solidFill>
              </a:rPr>
              <a:t>C. Naj </a:t>
            </a:r>
            <a:r>
              <a:rPr lang="sl-SI" sz="3200" b="1" kern="0" dirty="0">
                <a:solidFill>
                  <a:srgbClr val="1EA0DC"/>
                </a:solidFill>
              </a:rPr>
              <a:t>pač še malo potrpi in naj ne ukrepa. Nadlegovalec bo prej ali slej odnehal.</a:t>
            </a:r>
          </a:p>
        </p:txBody>
      </p:sp>
      <p:sp>
        <p:nvSpPr>
          <p:cNvPr id="2" name="Title 1"/>
          <p:cNvSpPr>
            <a:spLocks noGrp="1"/>
          </p:cNvSpPr>
          <p:nvPr>
            <p:ph type="title"/>
          </p:nvPr>
        </p:nvSpPr>
        <p:spPr>
          <a:xfrm>
            <a:off x="89756" y="180000"/>
            <a:ext cx="8964488" cy="861774"/>
          </a:xfrm>
        </p:spPr>
        <p:txBody>
          <a:bodyPr vert="horz" lIns="91440" tIns="45720" rIns="91440" bIns="45720" rtlCol="0" anchor="ctr">
            <a:spAutoFit/>
          </a:bodyPr>
          <a:lstStyle/>
          <a:p>
            <a:pPr marL="609600" indent="-609600" fontAlgn="base">
              <a:spcBef>
                <a:spcPct val="20000"/>
              </a:spcBef>
              <a:spcAft>
                <a:spcPct val="0"/>
              </a:spcAft>
            </a:pPr>
            <a:r>
              <a:rPr lang="sl-SI" altLang="ja-JP" sz="2500" b="1" kern="0" dirty="0" smtClean="0">
                <a:latin typeface="+mn-lt"/>
                <a:ea typeface="+mn-ea"/>
                <a:cs typeface="+mn-cs"/>
              </a:rPr>
              <a:t>14. </a:t>
            </a:r>
            <a:r>
              <a:rPr lang="sl-SI" altLang="ja-JP" sz="2500" b="1" kern="0" dirty="0">
                <a:latin typeface="+mn-lt"/>
                <a:ea typeface="+mn-ea"/>
                <a:cs typeface="+mn-cs"/>
              </a:rPr>
              <a:t>Sošolka se potoži, da se nekdo norčuje iz nje prek profila na družabnem omrežju. Kaj ji predlagaš?</a:t>
            </a:r>
            <a:endParaRPr lang="sl-SI" sz="2500" b="1" kern="0" dirty="0">
              <a:latin typeface="+mn-lt"/>
              <a:ea typeface="+mn-ea"/>
              <a:cs typeface="+mn-cs"/>
            </a:endParaRPr>
          </a:p>
        </p:txBody>
      </p:sp>
      <p:pic>
        <p:nvPicPr>
          <p:cNvPr id="11266" name="Picture 2" descr="C:\Users\zrimk\Documents\01 SAFE-SI\08 DAN VARNE RABE INTERNETA\2018\Paket aktivnosti\Kviz\PixabaySadCartoon-300x2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6010920"/>
            <a:ext cx="1061863" cy="771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740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56" y="403200"/>
            <a:ext cx="8964488" cy="936104"/>
          </a:xfrm>
        </p:spPr>
        <p:txBody>
          <a:bodyPr>
            <a:normAutofit/>
          </a:bodyPr>
          <a:lstStyle/>
          <a:p>
            <a:pPr lvl="0" fontAlgn="base">
              <a:lnSpc>
                <a:spcPct val="90000"/>
              </a:lnSpc>
              <a:spcAft>
                <a:spcPct val="0"/>
              </a:spcAft>
              <a:buBlip>
                <a:blip r:embed="rId2"/>
              </a:buBlip>
            </a:pPr>
            <a:r>
              <a:rPr kumimoji="0" lang="sl-SI" altLang="ja-JP" sz="2800" b="1" i="0" u="none" strike="noStrike" kern="0" cap="none" spc="0" normalizeH="0" baseline="0" noProof="0" dirty="0" smtClean="0">
                <a:ln>
                  <a:noFill/>
                </a:ln>
                <a:solidFill>
                  <a:srgbClr val="000000"/>
                </a:solidFill>
                <a:effectLst/>
                <a:uLnTx/>
                <a:uFillTx/>
                <a:latin typeface="+mj-lt"/>
              </a:rPr>
              <a:t>Naj o tem takoj obvesti svoje starše in se z njimi pogovori, kaj naj stori.</a:t>
            </a:r>
            <a:endParaRPr lang="sl-SI" sz="2800" b="1" dirty="0" smtClean="0">
              <a:solidFill>
                <a:srgbClr val="1EA0DC"/>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496" y="5085184"/>
            <a:ext cx="1219370" cy="1667108"/>
          </a:xfrm>
          <a:prstGeom prst="rect">
            <a:avLst/>
          </a:prstGeom>
        </p:spPr>
      </p:pic>
      <p:sp>
        <p:nvSpPr>
          <p:cNvPr id="5" name="Rounded Rectangular Callout 4"/>
          <p:cNvSpPr/>
          <p:nvPr/>
        </p:nvSpPr>
        <p:spPr>
          <a:xfrm>
            <a:off x="539552" y="2060848"/>
            <a:ext cx="7959267" cy="3024336"/>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SEJFKOV NAMIG </a:t>
            </a:r>
          </a:p>
          <a:p>
            <a:pPr algn="ctr"/>
            <a:r>
              <a:rPr lang="sl-SI" sz="2400" kern="0" dirty="0">
                <a:solidFill>
                  <a:srgbClr val="FF8929"/>
                </a:solidFill>
              </a:rPr>
              <a:t>Spletno in mobilno nadlegovanje je nedopustno! </a:t>
            </a:r>
            <a:br>
              <a:rPr lang="sl-SI" sz="2400" kern="0" dirty="0">
                <a:solidFill>
                  <a:srgbClr val="FF8929"/>
                </a:solidFill>
              </a:rPr>
            </a:br>
            <a:r>
              <a:rPr lang="sl-SI" sz="2400" kern="0" dirty="0">
                <a:solidFill>
                  <a:srgbClr val="FF8929"/>
                </a:solidFill>
              </a:rPr>
              <a:t>Shrani sporočilo, naredi posnetek zaslona (</a:t>
            </a:r>
            <a:r>
              <a:rPr lang="sl-SI" sz="2400" kern="0" dirty="0" err="1">
                <a:solidFill>
                  <a:srgbClr val="FF8929"/>
                </a:solidFill>
              </a:rPr>
              <a:t>print</a:t>
            </a:r>
            <a:r>
              <a:rPr lang="sl-SI" sz="2400" kern="0" dirty="0">
                <a:solidFill>
                  <a:srgbClr val="FF8929"/>
                </a:solidFill>
              </a:rPr>
              <a:t> </a:t>
            </a:r>
            <a:r>
              <a:rPr lang="sl-SI" sz="2400" kern="0" dirty="0" err="1">
                <a:solidFill>
                  <a:srgbClr val="FF8929"/>
                </a:solidFill>
              </a:rPr>
              <a:t>screen</a:t>
            </a:r>
            <a:r>
              <a:rPr lang="sl-SI" sz="2400" kern="0" dirty="0">
                <a:solidFill>
                  <a:srgbClr val="FF8929"/>
                </a:solidFill>
              </a:rPr>
              <a:t>) </a:t>
            </a:r>
            <a:br>
              <a:rPr lang="sl-SI" sz="2400" kern="0" dirty="0">
                <a:solidFill>
                  <a:srgbClr val="FF8929"/>
                </a:solidFill>
              </a:rPr>
            </a:br>
            <a:r>
              <a:rPr lang="sl-SI" sz="2400" kern="0" dirty="0">
                <a:solidFill>
                  <a:srgbClr val="FF8929"/>
                </a:solidFill>
              </a:rPr>
              <a:t>pogovora v klepetu in zberi vse možne dokaze nadlegovanja. </a:t>
            </a:r>
            <a:br>
              <a:rPr lang="sl-SI" sz="2400" kern="0" dirty="0">
                <a:solidFill>
                  <a:srgbClr val="FF8929"/>
                </a:solidFill>
              </a:rPr>
            </a:br>
            <a:r>
              <a:rPr lang="sl-SI" sz="2400" kern="0" dirty="0">
                <a:solidFill>
                  <a:srgbClr val="FF8929"/>
                </a:solidFill>
              </a:rPr>
              <a:t>To ti bo prišlo zelo prav, ko boš iskal pomoč ali želel primer prijaviti.</a:t>
            </a:r>
          </a:p>
        </p:txBody>
      </p:sp>
    </p:spTree>
    <p:extLst>
      <p:ext uri="{BB962C8B-B14F-4D97-AF65-F5344CB8AC3E}">
        <p14:creationId xmlns:p14="http://schemas.microsoft.com/office/powerpoint/2010/main" xmlns="" val="25427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6" y="252000"/>
            <a:ext cx="8964488" cy="1143000"/>
          </a:xfrm>
        </p:spPr>
        <p:txBody>
          <a:bodyPr vert="horz" lIns="91440" tIns="45720" rIns="91440" bIns="45720" rtlCol="0" anchor="ctr">
            <a:normAutofit/>
          </a:bodyPr>
          <a:lstStyle/>
          <a:p>
            <a:pPr marL="609600" indent="-609600" fontAlgn="base">
              <a:spcBef>
                <a:spcPct val="20000"/>
              </a:spcBef>
              <a:spcAft>
                <a:spcPct val="0"/>
              </a:spcAft>
            </a:pPr>
            <a:r>
              <a:rPr lang="sl-SI" sz="2800" b="1" kern="0" dirty="0" smtClean="0">
                <a:latin typeface="+mn-lt"/>
                <a:ea typeface="+mn-ea"/>
                <a:cs typeface="+mn-cs"/>
              </a:rPr>
              <a:t>SKORAJ SMO ŽE KONČALI….</a:t>
            </a:r>
            <a:endParaRPr lang="sl-SI" sz="2800" b="1" kern="0" dirty="0">
              <a:latin typeface="+mn-lt"/>
              <a:ea typeface="+mn-ea"/>
              <a:cs typeface="+mn-cs"/>
            </a:endParaRPr>
          </a:p>
        </p:txBody>
      </p:sp>
      <p:pic>
        <p:nvPicPr>
          <p:cNvPr id="4" name="Content Placeholder 3"/>
          <p:cNvPicPr>
            <a:picLocks noGrp="1" noChangeAspect="1"/>
          </p:cNvPicPr>
          <p:nvPr>
            <p:ph idx="1"/>
          </p:nvPr>
        </p:nvPicPr>
        <p:blipFill>
          <a:blip r:embed="rId2"/>
          <a:stretch>
            <a:fillRect/>
          </a:stretch>
        </p:blipFill>
        <p:spPr>
          <a:xfrm>
            <a:off x="1554692" y="1628800"/>
            <a:ext cx="6034617" cy="4525963"/>
          </a:xfrm>
          <a:prstGeom prst="rect">
            <a:avLst/>
          </a:prstGeom>
        </p:spPr>
      </p:pic>
      <p:sp>
        <p:nvSpPr>
          <p:cNvPr id="5" name="TextBox 4"/>
          <p:cNvSpPr txBox="1"/>
          <p:nvPr/>
        </p:nvSpPr>
        <p:spPr>
          <a:xfrm>
            <a:off x="6502161" y="6228020"/>
            <a:ext cx="1238191" cy="369332"/>
          </a:xfrm>
          <a:prstGeom prst="rect">
            <a:avLst/>
          </a:prstGeom>
          <a:noFill/>
        </p:spPr>
        <p:txBody>
          <a:bodyPr wrap="square" rtlCol="0">
            <a:spAutoFit/>
          </a:bodyPr>
          <a:lstStyle/>
          <a:p>
            <a:r>
              <a:rPr lang="sl-SI" dirty="0" smtClean="0"/>
              <a:t>Vir: Safe.si</a:t>
            </a:r>
            <a:endParaRPr lang="sl-SI" dirty="0"/>
          </a:p>
        </p:txBody>
      </p:sp>
    </p:spTree>
    <p:extLst>
      <p:ext uri="{BB962C8B-B14F-4D97-AF65-F5344CB8AC3E}">
        <p14:creationId xmlns:p14="http://schemas.microsoft.com/office/powerpoint/2010/main" xmlns="" val="367501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000"/>
            <a:ext cx="8229600" cy="1143000"/>
          </a:xfrm>
        </p:spPr>
        <p:txBody>
          <a:bodyPr vert="horz" lIns="91440" tIns="45720" rIns="91440" bIns="45720" rtlCol="0" anchor="ctr">
            <a:normAutofit/>
          </a:bodyPr>
          <a:lstStyle/>
          <a:p>
            <a:pPr marL="609600" indent="-609600" fontAlgn="base">
              <a:spcBef>
                <a:spcPct val="20000"/>
              </a:spcBef>
              <a:spcAft>
                <a:spcPct val="0"/>
              </a:spcAft>
            </a:pPr>
            <a:r>
              <a:rPr lang="sl-SI" sz="2800" b="1" kern="0" dirty="0" smtClean="0">
                <a:latin typeface="+mn-lt"/>
                <a:ea typeface="+mn-ea"/>
                <a:cs typeface="+mn-cs"/>
              </a:rPr>
              <a:t>KONEC</a:t>
            </a:r>
            <a:endParaRPr lang="sl-SI" sz="2800" b="1" kern="0" dirty="0">
              <a:latin typeface="+mn-lt"/>
              <a:ea typeface="+mn-ea"/>
              <a:cs typeface="+mn-cs"/>
            </a:endParaRPr>
          </a:p>
        </p:txBody>
      </p:sp>
      <p:sp>
        <p:nvSpPr>
          <p:cNvPr id="3" name="Content Placeholder 2"/>
          <p:cNvSpPr>
            <a:spLocks noGrp="1"/>
          </p:cNvSpPr>
          <p:nvPr>
            <p:ph idx="1"/>
          </p:nvPr>
        </p:nvSpPr>
        <p:spPr/>
        <p:txBody>
          <a:bodyPr/>
          <a:lstStyle/>
          <a:p>
            <a:pPr marL="609600" indent="-609600" algn="ctr" fontAlgn="base">
              <a:lnSpc>
                <a:spcPct val="90000"/>
              </a:lnSpc>
              <a:spcAft>
                <a:spcPct val="0"/>
              </a:spcAft>
              <a:buNone/>
            </a:pPr>
            <a:r>
              <a:rPr lang="sl-SI" kern="0" dirty="0">
                <a:solidFill>
                  <a:srgbClr val="000000"/>
                </a:solidFill>
                <a:latin typeface="+mj-lt"/>
              </a:rPr>
              <a:t>Uspelo </a:t>
            </a:r>
            <a:r>
              <a:rPr lang="sl-SI" kern="0" dirty="0" smtClean="0">
                <a:solidFill>
                  <a:srgbClr val="000000"/>
                </a:solidFill>
                <a:latin typeface="+mj-lt"/>
              </a:rPr>
              <a:t>nam </a:t>
            </a:r>
            <a:r>
              <a:rPr lang="sl-SI" kern="0" dirty="0">
                <a:solidFill>
                  <a:srgbClr val="000000"/>
                </a:solidFill>
                <a:latin typeface="+mj-lt"/>
              </a:rPr>
              <a:t>je priti do konca kviza! </a:t>
            </a:r>
            <a:endParaRPr lang="sl-SI" sz="4000" kern="0" dirty="0">
              <a:solidFill>
                <a:srgbClr val="000000"/>
              </a:solidFill>
              <a:latin typeface="+mj-lt"/>
            </a:endParaRPr>
          </a:p>
          <a:p>
            <a:pPr marL="609600" indent="-609600" algn="ctr" fontAlgn="base">
              <a:lnSpc>
                <a:spcPct val="90000"/>
              </a:lnSpc>
              <a:spcAft>
                <a:spcPct val="0"/>
              </a:spcAft>
              <a:buNone/>
            </a:pPr>
            <a:r>
              <a:rPr lang="sl-SI" sz="4000" kern="0" dirty="0" smtClean="0">
                <a:solidFill>
                  <a:srgbClr val="000000"/>
                </a:solidFill>
                <a:latin typeface="+mj-lt"/>
              </a:rPr>
              <a:t>NAJBOLJŠI SMO </a:t>
            </a:r>
            <a:r>
              <a:rPr lang="sl-SI" sz="4000" kern="0" dirty="0">
                <a:solidFill>
                  <a:srgbClr val="000000"/>
                </a:solidFill>
                <a:latin typeface="+mj-lt"/>
                <a:sym typeface="Wingdings" pitchFamily="2" charset="2"/>
              </a:rPr>
              <a:t></a:t>
            </a:r>
          </a:p>
          <a:p>
            <a:pPr marL="609600" indent="-609600" algn="ctr" fontAlgn="base">
              <a:lnSpc>
                <a:spcPct val="90000"/>
              </a:lnSpc>
              <a:spcAft>
                <a:spcPct val="0"/>
              </a:spcAft>
              <a:buNone/>
            </a:pPr>
            <a:r>
              <a:rPr lang="sl-SI" kern="0" dirty="0">
                <a:solidFill>
                  <a:srgbClr val="000000"/>
                </a:solidFill>
                <a:latin typeface="+mj-lt"/>
                <a:sym typeface="Wingdings" pitchFamily="2" charset="2"/>
              </a:rPr>
              <a:t>Vsi skupaj si zaploskajmo!!!!</a:t>
            </a:r>
          </a:p>
          <a:p>
            <a:pPr marL="0" indent="0" algn="ctr">
              <a:buNone/>
            </a:pPr>
            <a:endParaRPr lang="sl-SI" sz="4000" dirty="0">
              <a:latin typeface="+mj-lt"/>
              <a:sym typeface="Wingdings" pitchFamily="2" charset="2"/>
            </a:endParaRPr>
          </a:p>
          <a:p>
            <a:pPr marL="609600" indent="-609600" algn="ctr" fontAlgn="base">
              <a:lnSpc>
                <a:spcPct val="90000"/>
              </a:lnSpc>
              <a:spcAft>
                <a:spcPct val="0"/>
              </a:spcAft>
              <a:buNone/>
            </a:pPr>
            <a:r>
              <a:rPr lang="sl-SI" sz="4000" kern="0" dirty="0">
                <a:solidFill>
                  <a:srgbClr val="000000"/>
                </a:solidFill>
                <a:latin typeface="+mj-lt"/>
                <a:sym typeface="Wingdings" pitchFamily="2" charset="2"/>
              </a:rPr>
              <a:t>HVALA    </a:t>
            </a:r>
          </a:p>
          <a:p>
            <a:pPr marL="0" indent="0">
              <a:buNone/>
            </a:pPr>
            <a:endParaRPr lang="sl-SI" dirty="0" smtClean="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59689" y="4988240"/>
            <a:ext cx="2127250"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101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721696" y="2746002"/>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pPr>
            <a:r>
              <a:rPr lang="sl-SI" sz="6000" b="1" dirty="0" smtClean="0">
                <a:solidFill>
                  <a:srgbClr val="1EA0DC"/>
                </a:solidFill>
              </a:rPr>
              <a:t>B. Ne </a:t>
            </a:r>
            <a:r>
              <a:rPr lang="sl-SI" sz="6000" b="1" dirty="0">
                <a:solidFill>
                  <a:srgbClr val="1EA0DC"/>
                </a:solidFill>
              </a:rPr>
              <a:t>drži</a:t>
            </a:r>
            <a:endParaRPr lang="en-GB" sz="6000" b="1" dirty="0">
              <a:solidFill>
                <a:srgbClr val="1EA0DC"/>
              </a:solidFill>
            </a:endParaRPr>
          </a:p>
        </p:txBody>
      </p:sp>
      <p:sp>
        <p:nvSpPr>
          <p:cNvPr id="4" name="Rounded Rectangle 3"/>
          <p:cNvSpPr/>
          <p:nvPr/>
        </p:nvSpPr>
        <p:spPr>
          <a:xfrm>
            <a:off x="851309" y="2736800"/>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tabLst>
                <a:tab pos="1257300" algn="l"/>
                <a:tab pos="1343025" algn="l"/>
              </a:tabLst>
            </a:pPr>
            <a:r>
              <a:rPr lang="sl-SI" sz="6000" b="1" dirty="0" smtClean="0">
                <a:solidFill>
                  <a:srgbClr val="1EA0DC"/>
                </a:solidFill>
              </a:rPr>
              <a:t>A. Drži</a:t>
            </a:r>
            <a:endParaRPr lang="sl-SI" sz="6000" b="1" dirty="0">
              <a:solidFill>
                <a:srgbClr val="1EA0DC"/>
              </a:solidFill>
            </a:endParaRPr>
          </a:p>
        </p:txBody>
      </p:sp>
      <p:sp>
        <p:nvSpPr>
          <p:cNvPr id="2" name="Title 1"/>
          <p:cNvSpPr>
            <a:spLocks noGrp="1"/>
          </p:cNvSpPr>
          <p:nvPr>
            <p:ph type="title"/>
          </p:nvPr>
        </p:nvSpPr>
        <p:spPr>
          <a:xfrm>
            <a:off x="89756" y="180000"/>
            <a:ext cx="8964488" cy="861774"/>
          </a:xfrm>
        </p:spPr>
        <p:txBody>
          <a:bodyPr>
            <a:spAutoFit/>
          </a:bodyPr>
          <a:lstStyle/>
          <a:p>
            <a:r>
              <a:rPr lang="sl-SI" sz="2500" b="1" dirty="0" smtClean="0"/>
              <a:t>1. Tudi </a:t>
            </a:r>
            <a:r>
              <a:rPr lang="sl-SI" sz="2500" b="1" dirty="0"/>
              <a:t>komentarji na forumih, družabnih omrežjih in </a:t>
            </a:r>
            <a:r>
              <a:rPr lang="sl-SI" sz="2500" b="1" dirty="0" smtClean="0"/>
              <a:t>drugje </a:t>
            </a:r>
            <a:r>
              <a:rPr lang="sl-SI" sz="2500" b="1" dirty="0"/>
              <a:t>po spletu ustvarjajo sliko o </a:t>
            </a:r>
            <a:r>
              <a:rPr lang="sl-SI" sz="2500" b="1" dirty="0" smtClean="0"/>
              <a:t>tebi.</a:t>
            </a:r>
            <a:endParaRPr lang="en-GB" sz="2500" b="1" dirty="0"/>
          </a:p>
        </p:txBody>
      </p:sp>
      <p:pic>
        <p:nvPicPr>
          <p:cNvPr id="3" name="Picture 2" descr="C:\Users\zrimk\Documents\01 SAFE-SI\08 DAN VARNE RABE INTERNETA\2018\Paket aktivnosti\Kviz\quote-1375855_128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4941168"/>
            <a:ext cx="3600000" cy="1828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61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56" y="404665"/>
            <a:ext cx="8964488" cy="504056"/>
          </a:xfrm>
        </p:spPr>
        <p:txBody>
          <a:bodyPr>
            <a:normAutofit/>
          </a:bodyPr>
          <a:lstStyle/>
          <a:p>
            <a:pPr lvl="0" fontAlgn="base">
              <a:lnSpc>
                <a:spcPct val="90000"/>
              </a:lnSpc>
              <a:spcAft>
                <a:spcPct val="0"/>
              </a:spcAft>
              <a:buBlip>
                <a:blip r:embed="rId2"/>
              </a:buBlip>
            </a:pPr>
            <a:r>
              <a:rPr lang="sl-SI" altLang="ja-JP" sz="2800" b="1" kern="0" dirty="0" smtClean="0">
                <a:solidFill>
                  <a:srgbClr val="000000"/>
                </a:solidFill>
                <a:latin typeface="+mj-lt"/>
              </a:rPr>
              <a:t>Drži. </a:t>
            </a:r>
            <a:endParaRPr lang="sl-SI" sz="2800" b="1" dirty="0" smtClean="0">
              <a:solidFill>
                <a:srgbClr val="1EA0DC"/>
              </a:solidFill>
            </a:endParaRPr>
          </a:p>
          <a:p>
            <a:pPr marL="0" lvl="0" indent="0" algn="ctr">
              <a:buNone/>
            </a:pPr>
            <a:endParaRPr lang="sl-SI" sz="2400" b="1" dirty="0" smtClean="0">
              <a:solidFill>
                <a:srgbClr val="1EA0DC"/>
              </a:solidFill>
            </a:endParaRPr>
          </a:p>
          <a:p>
            <a:pPr marL="0" lvl="0" indent="0" algn="ctr">
              <a:buNone/>
            </a:pPr>
            <a:endParaRPr lang="sl-SI" sz="2400" b="1" dirty="0">
              <a:solidFill>
                <a:srgbClr val="1EA0DC"/>
              </a:solidFill>
            </a:endParaRPr>
          </a:p>
          <a:p>
            <a:pPr marL="0" lvl="0" indent="0" algn="ctr">
              <a:buNone/>
            </a:pPr>
            <a:endParaRPr lang="sl-SI" sz="2400" b="1" dirty="0" smtClean="0">
              <a:solidFill>
                <a:srgbClr val="1EA0DC"/>
              </a:solidFill>
            </a:endParaRPr>
          </a:p>
          <a:p>
            <a:pPr marL="0" lvl="0" indent="0" algn="ctr">
              <a:buNone/>
            </a:pPr>
            <a:endParaRPr lang="sl-SI" sz="2400" b="1" dirty="0" smtClean="0">
              <a:solidFill>
                <a:srgbClr val="1EA0DC"/>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688" y="4717474"/>
            <a:ext cx="1219370" cy="1667108"/>
          </a:xfrm>
          <a:prstGeom prst="rect">
            <a:avLst/>
          </a:prstGeom>
        </p:spPr>
      </p:pic>
      <p:sp>
        <p:nvSpPr>
          <p:cNvPr id="5" name="Rounded Rectangular Callout 4"/>
          <p:cNvSpPr/>
          <p:nvPr/>
        </p:nvSpPr>
        <p:spPr>
          <a:xfrm>
            <a:off x="457200" y="2149288"/>
            <a:ext cx="8075240" cy="2575855"/>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 name="TextBox 1"/>
          <p:cNvSpPr txBox="1"/>
          <p:nvPr/>
        </p:nvSpPr>
        <p:spPr>
          <a:xfrm>
            <a:off x="457201" y="2149288"/>
            <a:ext cx="8075240" cy="2677656"/>
          </a:xfrm>
          <a:prstGeom prst="rect">
            <a:avLst/>
          </a:prstGeom>
          <a:noFill/>
        </p:spPr>
        <p:txBody>
          <a:bodyPr wrap="square" rtlCol="0">
            <a:spAutoFit/>
          </a:bodyPr>
          <a:lstStyle/>
          <a:p>
            <a:pPr lvl="0" algn="ctr"/>
            <a:r>
              <a:rPr lang="sl-SI" sz="2400" b="1" dirty="0">
                <a:solidFill>
                  <a:srgbClr val="1EA0DC"/>
                </a:solidFill>
              </a:rPr>
              <a:t>SEJFKO PRAVI</a:t>
            </a:r>
          </a:p>
          <a:p>
            <a:pPr algn="ctr"/>
            <a:r>
              <a:rPr lang="sl-SI" sz="2400" kern="0" dirty="0">
                <a:solidFill>
                  <a:srgbClr val="FF8929"/>
                </a:solidFill>
              </a:rPr>
              <a:t>Vsakič, ko objavimo informacije na spletu, kjer jih lahko vidijo vsi, izgubimo nekoliko svoje zasebnosti in dopolnimo svoj </a:t>
            </a:r>
          </a:p>
          <a:p>
            <a:pPr algn="ctr"/>
            <a:r>
              <a:rPr lang="sl-SI" sz="2400" kern="0" dirty="0">
                <a:solidFill>
                  <a:srgbClr val="FF8929"/>
                </a:solidFill>
              </a:rPr>
              <a:t>spletni ugled in digitalni odtis. Nekaj razkrijemo tukaj, </a:t>
            </a:r>
          </a:p>
          <a:p>
            <a:pPr algn="ctr"/>
            <a:r>
              <a:rPr lang="sl-SI" sz="2400" kern="0" dirty="0">
                <a:solidFill>
                  <a:srgbClr val="FF8929"/>
                </a:solidFill>
              </a:rPr>
              <a:t>nekaj tam, nekaj objavijo drugi in, če bi kdo te koščke sestavil, lahko že dobi precej natančno sliko o nas.</a:t>
            </a:r>
          </a:p>
          <a:p>
            <a:endParaRPr lang="sl-SI" sz="2400" dirty="0"/>
          </a:p>
        </p:txBody>
      </p:sp>
    </p:spTree>
    <p:extLst>
      <p:ext uri="{BB962C8B-B14F-4D97-AF65-F5344CB8AC3E}">
        <p14:creationId xmlns:p14="http://schemas.microsoft.com/office/powerpoint/2010/main" xmlns="" val="168030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6" y="180000"/>
            <a:ext cx="8964488" cy="861774"/>
          </a:xfrm>
        </p:spPr>
        <p:txBody>
          <a:bodyPr>
            <a:spAutoFit/>
          </a:bodyPr>
          <a:lstStyle/>
          <a:p>
            <a:r>
              <a:rPr lang="sl-SI" sz="2500" b="1" dirty="0" smtClean="0"/>
              <a:t>2. </a:t>
            </a:r>
            <a:r>
              <a:rPr lang="sl-SI" sz="2500" b="1" dirty="0"/>
              <a:t>Če nimaš dovoljenja prijatelja, da objaviš njegovo fotografijo, potem tega ne </a:t>
            </a:r>
            <a:r>
              <a:rPr lang="sl-SI" sz="2500" b="1" dirty="0" smtClean="0"/>
              <a:t>smeš storiti!</a:t>
            </a:r>
            <a:endParaRPr lang="en-GB" sz="2500" b="1" dirty="0"/>
          </a:p>
        </p:txBody>
      </p:sp>
      <p:pic>
        <p:nvPicPr>
          <p:cNvPr id="3074" name="Picture 2" descr="http://cliparts.co/cliparts/yTk/rb6/yTkrb6yLc.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5301208"/>
            <a:ext cx="2333935"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ounded Rectangle 14"/>
          <p:cNvSpPr/>
          <p:nvPr/>
        </p:nvSpPr>
        <p:spPr>
          <a:xfrm>
            <a:off x="4721696" y="2746002"/>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pPr>
            <a:r>
              <a:rPr lang="sl-SI" sz="6000" b="1" dirty="0" smtClean="0">
                <a:solidFill>
                  <a:srgbClr val="1EA0DC"/>
                </a:solidFill>
              </a:rPr>
              <a:t>B. Ne </a:t>
            </a:r>
            <a:r>
              <a:rPr lang="sl-SI" sz="6000" b="1" dirty="0">
                <a:solidFill>
                  <a:srgbClr val="1EA0DC"/>
                </a:solidFill>
              </a:rPr>
              <a:t>drži</a:t>
            </a:r>
            <a:endParaRPr lang="en-GB" sz="6000" b="1" dirty="0">
              <a:solidFill>
                <a:srgbClr val="1EA0DC"/>
              </a:solidFill>
            </a:endParaRPr>
          </a:p>
        </p:txBody>
      </p:sp>
      <p:sp>
        <p:nvSpPr>
          <p:cNvPr id="16" name="Rounded Rectangle 15"/>
          <p:cNvSpPr/>
          <p:nvPr/>
        </p:nvSpPr>
        <p:spPr>
          <a:xfrm>
            <a:off x="851309" y="2736800"/>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tabLst>
                <a:tab pos="1257300" algn="l"/>
                <a:tab pos="1343025" algn="l"/>
              </a:tabLst>
            </a:pPr>
            <a:r>
              <a:rPr lang="sl-SI" sz="6000" b="1" dirty="0" smtClean="0">
                <a:solidFill>
                  <a:srgbClr val="1EA0DC"/>
                </a:solidFill>
              </a:rPr>
              <a:t>A. Drži</a:t>
            </a:r>
            <a:endParaRPr lang="sl-SI" sz="6000" b="1" dirty="0">
              <a:solidFill>
                <a:srgbClr val="1EA0DC"/>
              </a:solidFill>
            </a:endParaRPr>
          </a:p>
        </p:txBody>
      </p:sp>
    </p:spTree>
    <p:extLst>
      <p:ext uri="{BB962C8B-B14F-4D97-AF65-F5344CB8AC3E}">
        <p14:creationId xmlns:p14="http://schemas.microsoft.com/office/powerpoint/2010/main" xmlns="" val="371814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56" y="404665"/>
            <a:ext cx="8964488" cy="576064"/>
          </a:xfrm>
        </p:spPr>
        <p:txBody>
          <a:bodyPr>
            <a:normAutofit/>
          </a:bodyPr>
          <a:lstStyle/>
          <a:p>
            <a:pPr lvl="0" fontAlgn="base">
              <a:lnSpc>
                <a:spcPct val="90000"/>
              </a:lnSpc>
              <a:spcAft>
                <a:spcPct val="0"/>
              </a:spcAft>
              <a:buBlip>
                <a:blip r:embed="rId2"/>
              </a:buBlip>
            </a:pPr>
            <a:r>
              <a:rPr lang="sl-SI" altLang="ja-JP" sz="2800" b="1" kern="0" dirty="0" smtClean="0">
                <a:solidFill>
                  <a:srgbClr val="000000"/>
                </a:solidFill>
                <a:latin typeface="+mj-lt"/>
              </a:rPr>
              <a:t>Drži. </a:t>
            </a:r>
            <a:endParaRPr lang="sl-SI" sz="2800" b="1" dirty="0" smtClean="0">
              <a:solidFill>
                <a:srgbClr val="1EA0DC"/>
              </a:solidFill>
            </a:endParaRPr>
          </a:p>
          <a:p>
            <a:pPr marL="0" lvl="0" indent="0" algn="ctr">
              <a:buNone/>
            </a:pPr>
            <a:endParaRPr lang="sl-SI" sz="2800" b="1" dirty="0" smtClean="0">
              <a:solidFill>
                <a:srgbClr val="1EA0DC"/>
              </a:solidFill>
            </a:endParaRPr>
          </a:p>
          <a:p>
            <a:pPr marL="0" lvl="0" indent="0" algn="ctr">
              <a:buNone/>
            </a:pPr>
            <a:endParaRPr lang="sl-SI" sz="2800" b="1" dirty="0">
              <a:solidFill>
                <a:srgbClr val="1EA0DC"/>
              </a:solidFill>
            </a:endParaRPr>
          </a:p>
          <a:p>
            <a:pPr marL="0" lvl="0" indent="0" algn="ctr">
              <a:buNone/>
            </a:pPr>
            <a:endParaRPr lang="sl-SI" sz="2800" b="1" dirty="0" smtClean="0">
              <a:solidFill>
                <a:srgbClr val="1EA0DC"/>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504" y="4581128"/>
            <a:ext cx="1219370" cy="1667108"/>
          </a:xfrm>
          <a:prstGeom prst="rect">
            <a:avLst/>
          </a:prstGeom>
        </p:spPr>
      </p:pic>
      <p:sp>
        <p:nvSpPr>
          <p:cNvPr id="5" name="Rounded Rectangular Callout 4"/>
          <p:cNvSpPr/>
          <p:nvPr/>
        </p:nvSpPr>
        <p:spPr>
          <a:xfrm>
            <a:off x="457200" y="980730"/>
            <a:ext cx="7959267" cy="3672406"/>
          </a:xfrm>
          <a:prstGeom prst="wedgeRoundRectCallout">
            <a:avLst>
              <a:gd name="adj1" fmla="val -40859"/>
              <a:gd name="adj2" fmla="val 61668"/>
              <a:gd name="adj3" fmla="val 16667"/>
            </a:avLst>
          </a:prstGeom>
          <a:noFill/>
          <a:ln>
            <a:solidFill>
              <a:srgbClr val="1EA0DC"/>
            </a:solidFill>
          </a:ln>
          <a:effectLst>
            <a:glow rad="114300">
              <a:srgbClr val="1EA0DC">
                <a:alpha val="15000"/>
              </a:srgbClr>
            </a:glow>
          </a:effectLst>
        </p:spPr>
        <p:style>
          <a:lnRef idx="2">
            <a:schemeClr val="accent5"/>
          </a:lnRef>
          <a:fillRef idx="1">
            <a:schemeClr val="lt1"/>
          </a:fillRef>
          <a:effectRef idx="0">
            <a:schemeClr val="accent5"/>
          </a:effectRef>
          <a:fontRef idx="minor">
            <a:schemeClr val="dk1"/>
          </a:fontRef>
        </p:style>
        <p:txBody>
          <a:bodyPr rtlCol="0" anchor="ctr"/>
          <a:lstStyle/>
          <a:p>
            <a:pPr lvl="0" algn="ctr"/>
            <a:r>
              <a:rPr lang="sl-SI" sz="2400" b="1" dirty="0">
                <a:solidFill>
                  <a:srgbClr val="1EA0DC"/>
                </a:solidFill>
              </a:rPr>
              <a:t>SEJFKO PRAVI</a:t>
            </a:r>
          </a:p>
          <a:p>
            <a:pPr algn="ctr"/>
            <a:r>
              <a:rPr lang="pl-PL" sz="2400" kern="0" dirty="0">
                <a:solidFill>
                  <a:srgbClr val="FF8929"/>
                </a:solidFill>
              </a:rPr>
              <a:t>Ne </a:t>
            </a:r>
            <a:r>
              <a:rPr lang="pl-PL" sz="2400" kern="0" dirty="0" err="1">
                <a:solidFill>
                  <a:srgbClr val="FF8929"/>
                </a:solidFill>
              </a:rPr>
              <a:t>smemo</a:t>
            </a:r>
            <a:r>
              <a:rPr lang="pl-PL" sz="2400" kern="0" dirty="0">
                <a:solidFill>
                  <a:srgbClr val="FF8929"/>
                </a:solidFill>
              </a:rPr>
              <a:t> </a:t>
            </a:r>
            <a:r>
              <a:rPr lang="pl-PL" sz="2400" kern="0" dirty="0" err="1">
                <a:solidFill>
                  <a:srgbClr val="FF8929"/>
                </a:solidFill>
              </a:rPr>
              <a:t>pozabiti</a:t>
            </a:r>
            <a:r>
              <a:rPr lang="pl-PL" sz="2400" kern="0" dirty="0">
                <a:solidFill>
                  <a:srgbClr val="FF8929"/>
                </a:solidFill>
              </a:rPr>
              <a:t> </a:t>
            </a:r>
            <a:r>
              <a:rPr lang="pl-PL" sz="2400" kern="0" dirty="0" err="1">
                <a:solidFill>
                  <a:srgbClr val="FF8929"/>
                </a:solidFill>
              </a:rPr>
              <a:t>tudi</a:t>
            </a:r>
            <a:r>
              <a:rPr lang="pl-PL" sz="2400" kern="0" dirty="0">
                <a:solidFill>
                  <a:srgbClr val="FF8929"/>
                </a:solidFill>
              </a:rPr>
              <a:t> na </a:t>
            </a:r>
            <a:r>
              <a:rPr lang="pl-PL" sz="2400" kern="0" dirty="0" err="1">
                <a:solidFill>
                  <a:srgbClr val="FF8929"/>
                </a:solidFill>
              </a:rPr>
              <a:t>spletni</a:t>
            </a:r>
            <a:r>
              <a:rPr lang="pl-PL" sz="2400" kern="0" dirty="0">
                <a:solidFill>
                  <a:srgbClr val="FF8929"/>
                </a:solidFill>
              </a:rPr>
              <a:t> </a:t>
            </a:r>
            <a:r>
              <a:rPr lang="pl-PL" sz="2400" kern="0" dirty="0" err="1">
                <a:solidFill>
                  <a:srgbClr val="FF8929"/>
                </a:solidFill>
              </a:rPr>
              <a:t>ugled</a:t>
            </a:r>
            <a:r>
              <a:rPr lang="pl-PL" sz="2400" kern="0" dirty="0">
                <a:solidFill>
                  <a:srgbClr val="FF8929"/>
                </a:solidFill>
              </a:rPr>
              <a:t> </a:t>
            </a:r>
            <a:r>
              <a:rPr lang="pl-PL" sz="2400" kern="0" dirty="0" err="1">
                <a:solidFill>
                  <a:srgbClr val="FF8929"/>
                </a:solidFill>
              </a:rPr>
              <a:t>drugih</a:t>
            </a:r>
            <a:r>
              <a:rPr lang="pl-PL" sz="2400" kern="0" dirty="0">
                <a:solidFill>
                  <a:srgbClr val="FF8929"/>
                </a:solidFill>
              </a:rPr>
              <a:t>!</a:t>
            </a:r>
            <a:r>
              <a:rPr lang="sl-SI" sz="2400" kern="0" dirty="0">
                <a:solidFill>
                  <a:srgbClr val="FF8929"/>
                </a:solidFill>
              </a:rPr>
              <a:t> </a:t>
            </a:r>
          </a:p>
          <a:p>
            <a:pPr algn="ctr"/>
            <a:r>
              <a:rPr lang="sl-SI" sz="2400" kern="0" dirty="0">
                <a:solidFill>
                  <a:srgbClr val="FF8929"/>
                </a:solidFill>
              </a:rPr>
              <a:t>Dobro premisli, preden komentiraš prijateljevo sliko </a:t>
            </a:r>
          </a:p>
          <a:p>
            <a:pPr algn="ctr"/>
            <a:r>
              <a:rPr lang="sl-SI" sz="2400" kern="0" dirty="0">
                <a:solidFill>
                  <a:srgbClr val="FF8929"/>
                </a:solidFill>
              </a:rPr>
              <a:t>ali napišeš kaj na splet o nekom drugem.</a:t>
            </a:r>
          </a:p>
        </p:txBody>
      </p:sp>
    </p:spTree>
    <p:extLst>
      <p:ext uri="{BB962C8B-B14F-4D97-AF65-F5344CB8AC3E}">
        <p14:creationId xmlns:p14="http://schemas.microsoft.com/office/powerpoint/2010/main" xmlns="" val="96471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800" b="1" dirty="0" smtClean="0"/>
              <a:t>SEJFKO SPRAŠUJE STROKOVNJAKA….</a:t>
            </a:r>
            <a:endParaRPr lang="sl-SI" sz="2800" b="1" dirty="0"/>
          </a:p>
        </p:txBody>
      </p:sp>
      <p:pic>
        <p:nvPicPr>
          <p:cNvPr id="4" name="Content Placeholder 3">
            <a:hlinkClick r:id="rId2"/>
          </p:cNvPr>
          <p:cNvPicPr>
            <a:picLocks noGrp="1" noChangeAspect="1"/>
          </p:cNvPicPr>
          <p:nvPr>
            <p:ph idx="1"/>
          </p:nvPr>
        </p:nvPicPr>
        <p:blipFill>
          <a:blip r:embed="rId3"/>
          <a:stretch>
            <a:fillRect/>
          </a:stretch>
        </p:blipFill>
        <p:spPr>
          <a:xfrm>
            <a:off x="2066327" y="2939557"/>
            <a:ext cx="5011346" cy="1847248"/>
          </a:xfrm>
          <a:prstGeom prst="rect">
            <a:avLst/>
          </a:prstGeom>
        </p:spPr>
      </p:pic>
    </p:spTree>
    <p:extLst>
      <p:ext uri="{BB962C8B-B14F-4D97-AF65-F5344CB8AC3E}">
        <p14:creationId xmlns:p14="http://schemas.microsoft.com/office/powerpoint/2010/main" xmlns="" val="185798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6" y="180000"/>
            <a:ext cx="8964488" cy="861774"/>
          </a:xfrm>
        </p:spPr>
        <p:txBody>
          <a:bodyPr>
            <a:spAutoFit/>
          </a:bodyPr>
          <a:lstStyle/>
          <a:p>
            <a:r>
              <a:rPr lang="sl-SI" sz="2500" b="1" dirty="0"/>
              <a:t>3</a:t>
            </a:r>
            <a:r>
              <a:rPr lang="sl-SI" sz="2500" b="1" dirty="0" smtClean="0"/>
              <a:t>. Čisto nič ni </a:t>
            </a:r>
            <a:r>
              <a:rPr lang="sl-SI" sz="2500" b="1" dirty="0"/>
              <a:t>narobe, če na spletu objavim svoje osebne podatke, kot so telefonska številka, e-naslov, domač naslov in naslov </a:t>
            </a:r>
            <a:r>
              <a:rPr lang="sl-SI" sz="2500" b="1" dirty="0" smtClean="0"/>
              <a:t>šole.</a:t>
            </a:r>
            <a:endParaRPr lang="en-GB" sz="2500" b="1" dirty="0"/>
          </a:p>
        </p:txBody>
      </p:sp>
      <p:sp>
        <p:nvSpPr>
          <p:cNvPr id="8" name="Content Placeholder 2"/>
          <p:cNvSpPr txBox="1">
            <a:spLocks/>
          </p:cNvSpPr>
          <p:nvPr/>
        </p:nvSpPr>
        <p:spPr>
          <a:xfrm>
            <a:off x="539552" y="1821038"/>
            <a:ext cx="8229600" cy="2697163"/>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8929"/>
              </a:buClr>
              <a:buNone/>
            </a:pPr>
            <a:endParaRPr lang="en-GB" sz="6000" dirty="0"/>
          </a:p>
        </p:txBody>
      </p:sp>
      <p:pic>
        <p:nvPicPr>
          <p:cNvPr id="3076" name="Picture 4" descr="C:\Users\zrimk\Documents\01 SAFE-SI\08 DAN VARNE RABE INTERNETA\2018\Paket aktivnosti\Kviz\contact-us-1014232_640.png"/>
          <p:cNvPicPr>
            <a:picLocks noChangeAspect="1" noChangeArrowheads="1"/>
          </p:cNvPicPr>
          <p:nvPr/>
        </p:nvPicPr>
        <p:blipFill>
          <a:blip r:embed="rId2">
            <a:biLevel thresh="75000"/>
            <a:extLst>
              <a:ext uri="{28A0092B-C50C-407E-A947-70E740481C1C}">
                <a14:useLocalDpi xmlns:a14="http://schemas.microsoft.com/office/drawing/2010/main" xmlns="" val="0"/>
              </a:ext>
            </a:extLst>
          </a:blip>
          <a:srcRect/>
          <a:stretch>
            <a:fillRect/>
          </a:stretch>
        </p:blipFill>
        <p:spPr bwMode="auto">
          <a:xfrm>
            <a:off x="5636610" y="5708549"/>
            <a:ext cx="3059691" cy="91330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ounded Rectangle 14"/>
          <p:cNvSpPr/>
          <p:nvPr/>
        </p:nvSpPr>
        <p:spPr>
          <a:xfrm>
            <a:off x="4721696" y="2746002"/>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pPr>
            <a:r>
              <a:rPr lang="sl-SI" sz="6000" b="1" dirty="0" smtClean="0">
                <a:solidFill>
                  <a:srgbClr val="1EA0DC"/>
                </a:solidFill>
              </a:rPr>
              <a:t>B. Ne </a:t>
            </a:r>
            <a:r>
              <a:rPr lang="sl-SI" sz="6000" b="1" dirty="0">
                <a:solidFill>
                  <a:srgbClr val="1EA0DC"/>
                </a:solidFill>
              </a:rPr>
              <a:t>drži</a:t>
            </a:r>
            <a:endParaRPr lang="en-GB" sz="6000" b="1" dirty="0">
              <a:solidFill>
                <a:srgbClr val="1EA0DC"/>
              </a:solidFill>
            </a:endParaRPr>
          </a:p>
        </p:txBody>
      </p:sp>
      <p:sp>
        <p:nvSpPr>
          <p:cNvPr id="16" name="Rounded Rectangle 15"/>
          <p:cNvSpPr/>
          <p:nvPr/>
        </p:nvSpPr>
        <p:spPr>
          <a:xfrm>
            <a:off x="851309" y="2736800"/>
            <a:ext cx="3717987" cy="1368152"/>
          </a:xfrm>
          <a:prstGeom prst="roundRect">
            <a:avLst/>
          </a:prstGeom>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1EA0DC"/>
              </a:buClr>
              <a:tabLst>
                <a:tab pos="1257300" algn="l"/>
                <a:tab pos="1343025" algn="l"/>
              </a:tabLst>
            </a:pPr>
            <a:r>
              <a:rPr lang="sl-SI" sz="6000" b="1" dirty="0" smtClean="0">
                <a:solidFill>
                  <a:srgbClr val="1EA0DC"/>
                </a:solidFill>
              </a:rPr>
              <a:t>A. Drži</a:t>
            </a:r>
            <a:endParaRPr lang="sl-SI" sz="6000" b="1" dirty="0">
              <a:solidFill>
                <a:srgbClr val="1EA0DC"/>
              </a:solidFill>
            </a:endParaRPr>
          </a:p>
        </p:txBody>
      </p:sp>
    </p:spTree>
    <p:extLst>
      <p:ext uri="{BB962C8B-B14F-4D97-AF65-F5344CB8AC3E}">
        <p14:creationId xmlns:p14="http://schemas.microsoft.com/office/powerpoint/2010/main" xmlns="" val="1486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5827</TotalTime>
  <Words>1267</Words>
  <Application>Microsoft Office PowerPoint</Application>
  <PresentationFormat>On-screen Show (4:3)</PresentationFormat>
  <Paragraphs>121</Paragraphs>
  <Slides>35</Slides>
  <Notes>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Default Design</vt:lpstr>
      <vt:lpstr>  KVIZ O OBNAŠANJU NA INTERNETU</vt:lpstr>
      <vt:lpstr>Ali znaš poskrbeti za svoj in spletni ugled drugih?</vt:lpstr>
      <vt:lpstr>Ali veš kaj je to spletni ugled?</vt:lpstr>
      <vt:lpstr>1. Tudi komentarji na forumih, družabnih omrežjih in drugje po spletu ustvarjajo sliko o tebi.</vt:lpstr>
      <vt:lpstr>Slide 5</vt:lpstr>
      <vt:lpstr>2. Če nimaš dovoljenja prijatelja, da objaviš njegovo fotografijo, potem tega ne smeš storiti!</vt:lpstr>
      <vt:lpstr>Slide 7</vt:lpstr>
      <vt:lpstr>SEJFKO SPRAŠUJE STROKOVNJAKA….</vt:lpstr>
      <vt:lpstr>3. Čisto nič ni narobe, če na spletu objavim svoje osebne podatke, kot so telefonska številka, e-naslov, domač naslov in naslov šole.</vt:lpstr>
      <vt:lpstr>Slide 10</vt:lpstr>
      <vt:lpstr>4. Žaljenje in norčevanje iz sošolcev in prijateljev prek spleta je le vrsta zabave, ki nikomur ne škoduje.</vt:lpstr>
      <vt:lpstr>Slide 12</vt:lpstr>
      <vt:lpstr>5. »Po selfija na streho šole - Dve dekleti sta splezali na streho šole, da bi naredili nekaj selfijev, pri tem pa so ju zalotili policisti.« (Vir STA, 17.9.2017) Ali bi se tudi ti za dober selfie izpostavil nevarnosti?</vt:lpstr>
      <vt:lpstr>Slide 14</vt:lpstr>
      <vt:lpstr>6. Prijatelj ti preko Messengerja pošlje sporočilo, v katerem s teboj deli nekaj osebnega. Ti deliš sporočilo naprej s prijatelji, da bi se malce nasmejali. Ali je to ok?</vt:lpstr>
      <vt:lpstr>Slide 16</vt:lpstr>
      <vt:lpstr>7. Tvojo priljubljeno spletno klepetalnico uporablja tudi nekdo, ki ga ne maraš preveč. O njem si si izmislil zgodbice in jih širil naokoli. Ali je to ok?</vt:lpstr>
      <vt:lpstr>Slide 18</vt:lpstr>
      <vt:lpstr>8. Preko Vibra si poslal sliko prijatelja brez njegove vednosti in dovoljenja. Ali je to ok?</vt:lpstr>
      <vt:lpstr>Slide 20</vt:lpstr>
      <vt:lpstr>9. Ali bi delil naprej fotko sošolke oz. prijateljice v kopalkah, na katero si naletel na Snapchatu ali Instagramu? </vt:lpstr>
      <vt:lpstr>Slide 22</vt:lpstr>
      <vt:lpstr>Slide 23</vt:lpstr>
      <vt:lpstr>Slide 24</vt:lpstr>
      <vt:lpstr>Slide 25</vt:lpstr>
      <vt:lpstr>11. Česar ne bi rekel v živo, ne natipkaj online …</vt:lpstr>
      <vt:lpstr>Slide 27</vt:lpstr>
      <vt:lpstr>12. Kaj storiš, če prejmeš sporočilo prek interneta ali mobilnega telefona, ki ti daje neprijeten občutek ali te prestraši?</vt:lpstr>
      <vt:lpstr>Slide 29</vt:lpstr>
      <vt:lpstr>13. Nekdo ti po telefonu pošlje video z nasilno vsebino, ki prikazuje pretep med otroki, ki obiskujejo tvojo šolo. Kaj storiš z njim?</vt:lpstr>
      <vt:lpstr>Slide 31</vt:lpstr>
      <vt:lpstr>14. Sošolka se potoži, da se nekdo norčuje iz nje prek profila na družabnem omrežju. Kaj ji predlagaš?</vt:lpstr>
      <vt:lpstr>Slide 33</vt:lpstr>
      <vt:lpstr>SKORAJ SMO ŽE KONČALI….</vt:lpstr>
      <vt:lpstr>KONEC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Šterk, Tanja</dc:creator>
  <cp:lastModifiedBy>Andreja</cp:lastModifiedBy>
  <cp:revision>126</cp:revision>
  <dcterms:created xsi:type="dcterms:W3CDTF">2014-01-06T12:42:45Z</dcterms:created>
  <dcterms:modified xsi:type="dcterms:W3CDTF">2018-02-06T18:20:32Z</dcterms:modified>
</cp:coreProperties>
</file>